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574" r:id="rId3"/>
    <p:sldId id="549" r:id="rId5"/>
    <p:sldId id="519" r:id="rId6"/>
    <p:sldId id="492" r:id="rId7"/>
    <p:sldId id="550" r:id="rId8"/>
    <p:sldId id="579" r:id="rId9"/>
    <p:sldId id="580" r:id="rId10"/>
    <p:sldId id="494" r:id="rId11"/>
    <p:sldId id="554" r:id="rId12"/>
    <p:sldId id="560" r:id="rId13"/>
    <p:sldId id="561" r:id="rId14"/>
    <p:sldId id="562" r:id="rId15"/>
    <p:sldId id="563" r:id="rId16"/>
    <p:sldId id="564" r:id="rId17"/>
    <p:sldId id="495" r:id="rId18"/>
    <p:sldId id="565" r:id="rId19"/>
    <p:sldId id="566" r:id="rId20"/>
    <p:sldId id="567" r:id="rId21"/>
    <p:sldId id="568" r:id="rId22"/>
    <p:sldId id="547" r:id="rId23"/>
    <p:sldId id="584" r:id="rId24"/>
    <p:sldId id="588" r:id="rId25"/>
    <p:sldId id="576" r:id="rId26"/>
  </p:sldIdLst>
  <p:sldSz cx="9144000" cy="5715000" type="screen16x10"/>
  <p:notesSz cx="6858000" cy="9144000"/>
  <p:embeddedFontLst>
    <p:embeddedFont>
      <p:font typeface="微软雅黑" panose="020B0503020204020204" pitchFamily="34" charset="-122"/>
      <p:regular r:id="rId31"/>
    </p:embeddedFont>
    <p:embeddedFont>
      <p:font typeface="幼圆" panose="02010509060101010101" charset="-122"/>
      <p:regular r:id="rId32"/>
    </p:embeddedFont>
    <p:embeddedFont>
      <p:font typeface="等线" panose="02010600030101010101" pitchFamily="2" charset="-122"/>
      <p:regular r:id="rId33"/>
    </p:embeddedFont>
    <p:embeddedFont>
      <p:font typeface="Calibri" panose="020F0502020204030204" charset="0"/>
      <p:regular r:id="rId34"/>
      <p:bold r:id="rId35"/>
      <p:italic r:id="rId36"/>
      <p:boldItalic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90" userDrawn="1">
          <p15:clr>
            <a:srgbClr val="A4A3A4"/>
          </p15:clr>
        </p15:guide>
        <p15:guide id="2" pos="287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小刘" initials="刘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6AA8"/>
    <a:srgbClr val="004E94"/>
    <a:srgbClr val="2B558E"/>
    <a:srgbClr val="007CE2"/>
    <a:srgbClr val="29528A"/>
    <a:srgbClr val="373536"/>
    <a:srgbClr val="555354"/>
    <a:srgbClr val="F87046"/>
    <a:srgbClr val="EB5FA8"/>
    <a:srgbClr val="1C7D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51" autoAdjust="0"/>
    <p:restoredTop sz="94660" autoAdjust="0"/>
  </p:normalViewPr>
  <p:slideViewPr>
    <p:cSldViewPr showGuides="1">
      <p:cViewPr varScale="1">
        <p:scale>
          <a:sx n="128" d="100"/>
          <a:sy n="128" d="100"/>
        </p:scale>
        <p:origin x="162" y="264"/>
      </p:cViewPr>
      <p:guideLst>
        <p:guide orient="horz" pos="1790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8" Type="http://schemas.openxmlformats.org/officeDocument/2006/relationships/tags" Target="tags/tag130.xml"/><Relationship Id="rId37" Type="http://schemas.openxmlformats.org/officeDocument/2006/relationships/font" Target="fonts/font7.fntdata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E2A3A-EAE2-491F-9D5D-A28769C8E14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59359-B67A-4443-BF86-D23BC152A3E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59359-B67A-4443-BF86-D23BC152A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59359-B67A-4443-BF86-D23BC152A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59359-B67A-4443-BF86-D23BC152A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59359-B67A-4443-BF86-D23BC152A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59359-B67A-4443-BF86-D23BC152A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659359-B67A-4443-BF86-D23BC152A3E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miro.wu\Desktop\52fdbb3c13305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865"/>
            <a:ext cx="2057400" cy="487627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865"/>
            <a:ext cx="6019800" cy="487627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715000"/>
          </a:xfrm>
          <a:prstGeom prst="rect">
            <a:avLst/>
          </a:prstGeom>
        </p:spPr>
        <p:txBody>
          <a:bodyPr/>
          <a:lstStyle/>
          <a:p>
            <a:pPr lvl="0"/>
            <a:endParaRPr lang="en-US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iro.wu\Desktop\55aa02f1a9109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33500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microsoft.com/office/2007/relationships/hdphoto" Target="../media/image7.wdp"/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3.png"/><Relationship Id="rId10" Type="http://schemas.openxmlformats.org/officeDocument/2006/relationships/notesSlide" Target="../notesSlides/notesSlide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tags" Target="../tags/tag10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10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129.xml"/><Relationship Id="rId24" Type="http://schemas.openxmlformats.org/officeDocument/2006/relationships/tags" Target="../tags/tag128.xml"/><Relationship Id="rId23" Type="http://schemas.openxmlformats.org/officeDocument/2006/relationships/tags" Target="../tags/tag127.xml"/><Relationship Id="rId22" Type="http://schemas.openxmlformats.org/officeDocument/2006/relationships/tags" Target="../tags/tag126.xml"/><Relationship Id="rId21" Type="http://schemas.openxmlformats.org/officeDocument/2006/relationships/tags" Target="../tags/tag125.xml"/><Relationship Id="rId20" Type="http://schemas.openxmlformats.org/officeDocument/2006/relationships/tags" Target="../tags/tag124.xml"/><Relationship Id="rId2" Type="http://schemas.openxmlformats.org/officeDocument/2006/relationships/tags" Target="../tags/tag106.xml"/><Relationship Id="rId19" Type="http://schemas.openxmlformats.org/officeDocument/2006/relationships/tags" Target="../tags/tag123.xml"/><Relationship Id="rId18" Type="http://schemas.openxmlformats.org/officeDocument/2006/relationships/tags" Target="../tags/tag122.xml"/><Relationship Id="rId17" Type="http://schemas.openxmlformats.org/officeDocument/2006/relationships/tags" Target="../tags/tag121.xml"/><Relationship Id="rId16" Type="http://schemas.openxmlformats.org/officeDocument/2006/relationships/tags" Target="../tags/tag120.xml"/><Relationship Id="rId15" Type="http://schemas.openxmlformats.org/officeDocument/2006/relationships/tags" Target="../tags/tag119.xml"/><Relationship Id="rId14" Type="http://schemas.openxmlformats.org/officeDocument/2006/relationships/tags" Target="../tags/tag118.xml"/><Relationship Id="rId13" Type="http://schemas.openxmlformats.org/officeDocument/2006/relationships/tags" Target="../tags/tag117.xml"/><Relationship Id="rId12" Type="http://schemas.openxmlformats.org/officeDocument/2006/relationships/tags" Target="../tags/tag116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tags" Target="../tags/tag105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image" Target="../media/image8.png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43.xml"/><Relationship Id="rId23" Type="http://schemas.openxmlformats.org/officeDocument/2006/relationships/tags" Target="../tags/tag42.xml"/><Relationship Id="rId22" Type="http://schemas.openxmlformats.org/officeDocument/2006/relationships/tags" Target="../tags/tag41.xml"/><Relationship Id="rId21" Type="http://schemas.openxmlformats.org/officeDocument/2006/relationships/tags" Target="../tags/tag40.xml"/><Relationship Id="rId20" Type="http://schemas.openxmlformats.org/officeDocument/2006/relationships/tags" Target="../tags/tag39.xml"/><Relationship Id="rId2" Type="http://schemas.openxmlformats.org/officeDocument/2006/relationships/tags" Target="../tags/tag22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9" Type="http://schemas.openxmlformats.org/officeDocument/2006/relationships/slideLayout" Target="../slideLayouts/slideLayout2.xml"/><Relationship Id="rId58" Type="http://schemas.openxmlformats.org/officeDocument/2006/relationships/tags" Target="../tags/tag102.xml"/><Relationship Id="rId57" Type="http://schemas.openxmlformats.org/officeDocument/2006/relationships/tags" Target="../tags/tag101.xml"/><Relationship Id="rId56" Type="http://schemas.openxmlformats.org/officeDocument/2006/relationships/tags" Target="../tags/tag100.xml"/><Relationship Id="rId55" Type="http://schemas.openxmlformats.org/officeDocument/2006/relationships/tags" Target="../tags/tag99.xml"/><Relationship Id="rId54" Type="http://schemas.openxmlformats.org/officeDocument/2006/relationships/tags" Target="../tags/tag98.xml"/><Relationship Id="rId53" Type="http://schemas.openxmlformats.org/officeDocument/2006/relationships/tags" Target="../tags/tag97.xml"/><Relationship Id="rId52" Type="http://schemas.openxmlformats.org/officeDocument/2006/relationships/tags" Target="../tags/tag96.xml"/><Relationship Id="rId51" Type="http://schemas.openxmlformats.org/officeDocument/2006/relationships/tags" Target="../tags/tag95.xml"/><Relationship Id="rId50" Type="http://schemas.openxmlformats.org/officeDocument/2006/relationships/tags" Target="../tags/tag94.xml"/><Relationship Id="rId5" Type="http://schemas.openxmlformats.org/officeDocument/2006/relationships/tags" Target="../tags/tag49.xml"/><Relationship Id="rId49" Type="http://schemas.openxmlformats.org/officeDocument/2006/relationships/tags" Target="../tags/tag93.xml"/><Relationship Id="rId48" Type="http://schemas.openxmlformats.org/officeDocument/2006/relationships/tags" Target="../tags/tag92.xml"/><Relationship Id="rId47" Type="http://schemas.openxmlformats.org/officeDocument/2006/relationships/tags" Target="../tags/tag91.xml"/><Relationship Id="rId46" Type="http://schemas.openxmlformats.org/officeDocument/2006/relationships/tags" Target="../tags/tag90.xml"/><Relationship Id="rId45" Type="http://schemas.openxmlformats.org/officeDocument/2006/relationships/tags" Target="../tags/tag89.xml"/><Relationship Id="rId44" Type="http://schemas.openxmlformats.org/officeDocument/2006/relationships/tags" Target="../tags/tag88.xml"/><Relationship Id="rId43" Type="http://schemas.openxmlformats.org/officeDocument/2006/relationships/tags" Target="../tags/tag87.xml"/><Relationship Id="rId42" Type="http://schemas.openxmlformats.org/officeDocument/2006/relationships/tags" Target="../tags/tag86.xml"/><Relationship Id="rId41" Type="http://schemas.openxmlformats.org/officeDocument/2006/relationships/tags" Target="../tags/tag85.xml"/><Relationship Id="rId40" Type="http://schemas.openxmlformats.org/officeDocument/2006/relationships/tags" Target="../tags/tag84.xml"/><Relationship Id="rId4" Type="http://schemas.openxmlformats.org/officeDocument/2006/relationships/tags" Target="../tags/tag48.xml"/><Relationship Id="rId39" Type="http://schemas.openxmlformats.org/officeDocument/2006/relationships/tags" Target="../tags/tag83.xml"/><Relationship Id="rId38" Type="http://schemas.openxmlformats.org/officeDocument/2006/relationships/tags" Target="../tags/tag82.xml"/><Relationship Id="rId37" Type="http://schemas.openxmlformats.org/officeDocument/2006/relationships/tags" Target="../tags/tag81.xml"/><Relationship Id="rId36" Type="http://schemas.openxmlformats.org/officeDocument/2006/relationships/tags" Target="../tags/tag80.xml"/><Relationship Id="rId35" Type="http://schemas.openxmlformats.org/officeDocument/2006/relationships/tags" Target="../tags/tag79.xml"/><Relationship Id="rId34" Type="http://schemas.openxmlformats.org/officeDocument/2006/relationships/tags" Target="../tags/tag78.xml"/><Relationship Id="rId33" Type="http://schemas.openxmlformats.org/officeDocument/2006/relationships/tags" Target="../tags/tag77.xml"/><Relationship Id="rId32" Type="http://schemas.openxmlformats.org/officeDocument/2006/relationships/tags" Target="../tags/tag76.xml"/><Relationship Id="rId31" Type="http://schemas.openxmlformats.org/officeDocument/2006/relationships/tags" Target="../tags/tag75.xml"/><Relationship Id="rId30" Type="http://schemas.openxmlformats.org/officeDocument/2006/relationships/tags" Target="../tags/tag74.xml"/><Relationship Id="rId3" Type="http://schemas.openxmlformats.org/officeDocument/2006/relationships/tags" Target="../tags/tag47.xml"/><Relationship Id="rId29" Type="http://schemas.openxmlformats.org/officeDocument/2006/relationships/tags" Target="../tags/tag73.xml"/><Relationship Id="rId28" Type="http://schemas.openxmlformats.org/officeDocument/2006/relationships/tags" Target="../tags/tag72.xml"/><Relationship Id="rId27" Type="http://schemas.openxmlformats.org/officeDocument/2006/relationships/tags" Target="../tags/tag71.xml"/><Relationship Id="rId26" Type="http://schemas.openxmlformats.org/officeDocument/2006/relationships/tags" Target="../tags/tag70.xml"/><Relationship Id="rId25" Type="http://schemas.openxmlformats.org/officeDocument/2006/relationships/tags" Target="../tags/tag69.xml"/><Relationship Id="rId24" Type="http://schemas.openxmlformats.org/officeDocument/2006/relationships/tags" Target="../tags/tag68.xml"/><Relationship Id="rId23" Type="http://schemas.openxmlformats.org/officeDocument/2006/relationships/tags" Target="../tags/tag67.xml"/><Relationship Id="rId22" Type="http://schemas.openxmlformats.org/officeDocument/2006/relationships/tags" Target="../tags/tag66.xml"/><Relationship Id="rId21" Type="http://schemas.openxmlformats.org/officeDocument/2006/relationships/tags" Target="../tags/tag65.xml"/><Relationship Id="rId20" Type="http://schemas.openxmlformats.org/officeDocument/2006/relationships/tags" Target="../tags/tag64.xml"/><Relationship Id="rId2" Type="http://schemas.openxmlformats.org/officeDocument/2006/relationships/tags" Target="../tags/tag46.xml"/><Relationship Id="rId19" Type="http://schemas.openxmlformats.org/officeDocument/2006/relationships/tags" Target="../tags/tag63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5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352883" y="1523663"/>
            <a:ext cx="6228122" cy="2495941"/>
          </a:xfrm>
          <a:prstGeom prst="roundRect">
            <a:avLst/>
          </a:prstGeom>
          <a:gradFill>
            <a:gsLst>
              <a:gs pos="27000">
                <a:schemeClr val="accent1"/>
              </a:gs>
              <a:gs pos="76000">
                <a:schemeClr val="accent4"/>
              </a:gs>
            </a:gsLst>
            <a:lin ang="18900000" scaled="1"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001609" y="-141196"/>
            <a:ext cx="659694" cy="663111"/>
          </a:xfrm>
          <a:prstGeom prst="ellipse">
            <a:avLst/>
          </a:prstGeom>
          <a:gradFill>
            <a:gsLst>
              <a:gs pos="100000">
                <a:srgbClr val="555354"/>
              </a:gs>
              <a:gs pos="9000">
                <a:srgbClr val="373536"/>
              </a:gs>
            </a:gsLst>
            <a:lin ang="5400000" scaled="1"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691589" y="3420839"/>
            <a:ext cx="853282" cy="8577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86814" y="4227572"/>
            <a:ext cx="496644" cy="499218"/>
          </a:xfrm>
          <a:prstGeom prst="ellipse">
            <a:avLst/>
          </a:prstGeom>
          <a:gradFill>
            <a:gsLst>
              <a:gs pos="78000">
                <a:schemeClr val="accent1"/>
              </a:gs>
              <a:gs pos="46000">
                <a:schemeClr val="accent4"/>
              </a:gs>
            </a:gsLst>
            <a:lin ang="18900000" scaled="1"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934951" y="2932371"/>
            <a:ext cx="360040" cy="361906"/>
          </a:xfrm>
          <a:prstGeom prst="ellipse">
            <a:avLst/>
          </a:prstGeom>
          <a:gradFill>
            <a:gsLst>
              <a:gs pos="27000">
                <a:schemeClr val="accent1"/>
              </a:gs>
              <a:gs pos="76000">
                <a:schemeClr val="accent4"/>
              </a:gs>
            </a:gsLst>
            <a:lin ang="18900000" scaled="1"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112721" y="1001632"/>
            <a:ext cx="261737" cy="2630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200000" scaled="0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156726" y="5138637"/>
            <a:ext cx="853282" cy="857702"/>
          </a:xfrm>
          <a:prstGeom prst="ellipse">
            <a:avLst/>
          </a:prstGeom>
          <a:gradFill flip="none" rotWithShape="1">
            <a:gsLst>
              <a:gs pos="78000">
                <a:srgbClr val="555354"/>
              </a:gs>
              <a:gs pos="46000">
                <a:srgbClr val="373536"/>
              </a:gs>
            </a:gsLst>
            <a:lin ang="18900000" scaled="1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35136" y="-349701"/>
            <a:ext cx="1053397" cy="1080120"/>
            <a:chOff x="1335136" y="-349701"/>
            <a:chExt cx="1053397" cy="1080120"/>
          </a:xfrm>
        </p:grpSpPr>
        <p:sp>
          <p:nvSpPr>
            <p:cNvPr id="32" name="椭圆 31"/>
            <p:cNvSpPr/>
            <p:nvPr/>
          </p:nvSpPr>
          <p:spPr>
            <a:xfrm>
              <a:off x="1335136" y="-349701"/>
              <a:ext cx="1053397" cy="1080120"/>
            </a:xfrm>
            <a:prstGeom prst="ellipse">
              <a:avLst/>
            </a:prstGeom>
            <a:gradFill>
              <a:gsLst>
                <a:gs pos="27000">
                  <a:schemeClr val="accent1"/>
                </a:gs>
                <a:gs pos="76000">
                  <a:schemeClr val="accent4"/>
                </a:gs>
              </a:gsLst>
              <a:lin ang="18900000" scaled="1"/>
            </a:gra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 dirty="0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883" y="-318664"/>
              <a:ext cx="1017901" cy="1018046"/>
            </a:xfrm>
            <a:prstGeom prst="ellipse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-429732" y="2589005"/>
            <a:ext cx="867292" cy="861056"/>
            <a:chOff x="-429732" y="2589005"/>
            <a:chExt cx="867292" cy="861056"/>
          </a:xfrm>
        </p:grpSpPr>
        <p:sp>
          <p:nvSpPr>
            <p:cNvPr id="36" name="椭圆 35"/>
            <p:cNvSpPr/>
            <p:nvPr/>
          </p:nvSpPr>
          <p:spPr>
            <a:xfrm>
              <a:off x="-429732" y="2589005"/>
              <a:ext cx="853282" cy="857702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 dirty="0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2937" y="2592359"/>
              <a:ext cx="860497" cy="857702"/>
            </a:xfrm>
            <a:prstGeom prst="ellipse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7561928" y="1063164"/>
            <a:ext cx="1379483" cy="1356666"/>
            <a:chOff x="7367535" y="1520557"/>
            <a:chExt cx="1379483" cy="1356666"/>
          </a:xfrm>
        </p:grpSpPr>
        <p:sp>
          <p:nvSpPr>
            <p:cNvPr id="40" name="椭圆 39"/>
            <p:cNvSpPr/>
            <p:nvPr/>
          </p:nvSpPr>
          <p:spPr>
            <a:xfrm>
              <a:off x="7367535" y="1520557"/>
              <a:ext cx="1379483" cy="1327385"/>
            </a:xfrm>
            <a:prstGeom prst="ellipse">
              <a:avLst/>
            </a:prstGeom>
            <a:gradFill>
              <a:gsLst>
                <a:gs pos="27000">
                  <a:schemeClr val="accent1"/>
                </a:gs>
                <a:gs pos="76000">
                  <a:schemeClr val="accent4"/>
                </a:gs>
              </a:gsLst>
              <a:lin ang="18900000" scaled="1"/>
            </a:gra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 dirty="0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257" y="1565412"/>
              <a:ext cx="1316086" cy="1311811"/>
            </a:xfrm>
            <a:prstGeom prst="ellipse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79" y="3452776"/>
            <a:ext cx="789101" cy="793827"/>
          </a:xfrm>
          <a:prstGeom prst="ellipse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234662" y="3806093"/>
            <a:ext cx="853282" cy="857702"/>
            <a:chOff x="6234662" y="3806093"/>
            <a:chExt cx="853282" cy="857702"/>
          </a:xfrm>
        </p:grpSpPr>
        <p:sp>
          <p:nvSpPr>
            <p:cNvPr id="39" name="椭圆 38"/>
            <p:cNvSpPr/>
            <p:nvPr/>
          </p:nvSpPr>
          <p:spPr>
            <a:xfrm>
              <a:off x="6234662" y="3806093"/>
              <a:ext cx="853282" cy="8577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 dirty="0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752" y="3849689"/>
              <a:ext cx="789101" cy="793827"/>
            </a:xfrm>
            <a:prstGeom prst="ellipse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7808864" y="463629"/>
            <a:ext cx="516743" cy="519420"/>
            <a:chOff x="7555106" y="742200"/>
            <a:chExt cx="516743" cy="519420"/>
          </a:xfrm>
        </p:grpSpPr>
        <p:sp>
          <p:nvSpPr>
            <p:cNvPr id="27" name="椭圆 26"/>
            <p:cNvSpPr/>
            <p:nvPr/>
          </p:nvSpPr>
          <p:spPr>
            <a:xfrm>
              <a:off x="7555106" y="742200"/>
              <a:ext cx="516743" cy="5194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 dirty="0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7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005" y="767836"/>
              <a:ext cx="490844" cy="493784"/>
            </a:xfrm>
            <a:prstGeom prst="ellipse">
              <a:avLst/>
            </a:prstGeom>
          </p:spPr>
        </p:pic>
      </p:grpSp>
      <p:sp>
        <p:nvSpPr>
          <p:cNvPr id="47" name="文本框 46"/>
          <p:cNvSpPr txBox="1"/>
          <p:nvPr/>
        </p:nvSpPr>
        <p:spPr>
          <a:xfrm>
            <a:off x="2332105" y="3031228"/>
            <a:ext cx="5262979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8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汇报人：阿斯雅、胡博浩、陈恩宝、罗瑞、刘家骥</a:t>
            </a:r>
            <a:endParaRPr lang="en-US" altLang="zh-CN" b="1" dirty="0">
              <a:solidFill>
                <a:srgbClr val="F8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18"/>
          <p:cNvSpPr txBox="1"/>
          <p:nvPr/>
        </p:nvSpPr>
        <p:spPr>
          <a:xfrm>
            <a:off x="1419101" y="1991672"/>
            <a:ext cx="6049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8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Does data sampling improve deep learning-based </a:t>
            </a:r>
            <a:endParaRPr lang="en-US" altLang="zh-CN" b="1" dirty="0">
              <a:solidFill>
                <a:srgbClr val="F8F9F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solidFill>
                  <a:srgbClr val="F8F9F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vulnerability detection? Yeas! and Nays!</a:t>
            </a:r>
            <a:endParaRPr lang="zh-CN" altLang="en-US" b="1" dirty="0">
              <a:solidFill>
                <a:srgbClr val="F8F9F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51969" y="3518977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8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汇报日期：</a:t>
            </a:r>
            <a:r>
              <a:rPr lang="en-US" altLang="zh-CN" b="1" dirty="0">
                <a:solidFill>
                  <a:srgbClr val="F8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b="1" dirty="0">
                <a:solidFill>
                  <a:srgbClr val="F8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b="1" dirty="0">
                <a:solidFill>
                  <a:srgbClr val="F8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b="1" dirty="0">
                <a:solidFill>
                  <a:srgbClr val="F8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b="1" dirty="0">
              <a:solidFill>
                <a:srgbClr val="F8F9F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35280" y="347980"/>
            <a:ext cx="2783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主流</a:t>
            </a:r>
            <a:r>
              <a:rPr lang="en-US" altLang="zh-CN" sz="2800">
                <a:solidFill>
                  <a:srgbClr val="FF0000"/>
                </a:solidFill>
              </a:rPr>
              <a:t>DLVD</a:t>
            </a:r>
            <a:r>
              <a:rPr lang="zh-CN" altLang="en-US" sz="2800">
                <a:solidFill>
                  <a:srgbClr val="FF0000"/>
                </a:solidFill>
              </a:rPr>
              <a:t>方法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7806" y="2686941"/>
            <a:ext cx="3312523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zh-CN" sz="1800" dirty="0">
                <a:solidFill>
                  <a:srgbClr val="D8393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深度学习漏洞检测模型（</a:t>
            </a:r>
            <a:r>
              <a:rPr lang="en-US" altLang="zh-CN" sz="1800" dirty="0">
                <a:solidFill>
                  <a:srgbClr val="D8393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DLVD</a:t>
            </a:r>
            <a:r>
              <a:rPr lang="zh-CN" altLang="zh-CN" sz="1800" dirty="0">
                <a:solidFill>
                  <a:srgbClr val="D8393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）</a:t>
            </a:r>
            <a:endParaRPr lang="zh-CN" altLang="en-US" dirty="0"/>
          </a:p>
        </p:txBody>
      </p:sp>
      <p:sp>
        <p:nvSpPr>
          <p:cNvPr id="5" name="左大括号 4"/>
          <p:cNvSpPr/>
          <p:nvPr/>
        </p:nvSpPr>
        <p:spPr>
          <a:xfrm>
            <a:off x="4276756" y="1946927"/>
            <a:ext cx="539084" cy="188529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4815840" y="1716167"/>
            <a:ext cx="1792688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800" dirty="0">
                <a:solidFill>
                  <a:srgbClr val="D8393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</a:t>
            </a:r>
            <a:r>
              <a:rPr lang="zh-CN" altLang="zh-CN" sz="1800" dirty="0">
                <a:solidFill>
                  <a:srgbClr val="D8393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基于</a:t>
            </a:r>
            <a:r>
              <a:rPr lang="zh-CN" altLang="zh-CN" sz="1800" dirty="0">
                <a:solidFill>
                  <a:srgbClr val="D8393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图的方法</a:t>
            </a:r>
            <a:endParaRPr lang="zh-CN" altLang="en-US" dirty="0"/>
          </a:p>
        </p:txBody>
      </p:sp>
      <p:sp>
        <p:nvSpPr>
          <p:cNvPr id="11" name="左大括号 10"/>
          <p:cNvSpPr/>
          <p:nvPr/>
        </p:nvSpPr>
        <p:spPr>
          <a:xfrm>
            <a:off x="6608528" y="1058188"/>
            <a:ext cx="539084" cy="16852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7293649" y="885170"/>
            <a:ext cx="1220645" cy="2031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800" dirty="0" err="1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Devign</a:t>
            </a:r>
            <a:endParaRPr lang="en-US" altLang="zh-CN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1800" dirty="0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Reveal</a:t>
            </a:r>
            <a:endParaRPr lang="en-US" altLang="zh-CN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endParaRPr lang="en-US" altLang="zh-CN" sz="1800" dirty="0">
              <a:effectLst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1800" dirty="0" err="1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IVDetect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4860916" y="3608955"/>
            <a:ext cx="1792688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zh-CN" sz="1800" dirty="0">
                <a:solidFill>
                  <a:srgbClr val="D8393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基于</a:t>
            </a:r>
            <a:r>
              <a:rPr lang="zh-CN" altLang="zh-CN" sz="1800" dirty="0">
                <a:solidFill>
                  <a:srgbClr val="D83931"/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标记的方法</a:t>
            </a:r>
            <a:endParaRPr lang="zh-CN" altLang="en-US" dirty="0"/>
          </a:p>
        </p:txBody>
      </p:sp>
      <p:sp>
        <p:nvSpPr>
          <p:cNvPr id="14" name="左大括号 13"/>
          <p:cNvSpPr/>
          <p:nvPr/>
        </p:nvSpPr>
        <p:spPr>
          <a:xfrm>
            <a:off x="6608528" y="3533899"/>
            <a:ext cx="539084" cy="51944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7" name="文本框 16"/>
          <p:cNvSpPr txBox="1"/>
          <p:nvPr/>
        </p:nvSpPr>
        <p:spPr>
          <a:xfrm>
            <a:off x="7236499" y="3577708"/>
            <a:ext cx="1009381" cy="369332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1800" dirty="0" err="1">
                <a:effectLst/>
                <a:latin typeface="Arial" panose="020B0604020202020204" pitchFamily="34" charset="0"/>
                <a:ea typeface="等线" panose="02010600030101010101" pitchFamily="2" charset="-122"/>
              </a:rPr>
              <a:t>LineVul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多边形 48"/>
          <p:cNvSpPr/>
          <p:nvPr/>
        </p:nvSpPr>
        <p:spPr>
          <a:xfrm>
            <a:off x="2973705" y="1705610"/>
            <a:ext cx="2703195" cy="2653030"/>
          </a:xfrm>
          <a:custGeom>
            <a:avLst/>
            <a:gdLst>
              <a:gd name="connsiteX0" fmla="*/ 1245393 w 2490788"/>
              <a:gd name="connsiteY0" fmla="*/ 116680 h 2490788"/>
              <a:gd name="connsiteX1" fmla="*/ 116680 w 2490788"/>
              <a:gd name="connsiteY1" fmla="*/ 1245393 h 2490788"/>
              <a:gd name="connsiteX2" fmla="*/ 1245393 w 2490788"/>
              <a:gd name="connsiteY2" fmla="*/ 2374106 h 2490788"/>
              <a:gd name="connsiteX3" fmla="*/ 2374106 w 2490788"/>
              <a:gd name="connsiteY3" fmla="*/ 1245393 h 2490788"/>
              <a:gd name="connsiteX4" fmla="*/ 1245393 w 2490788"/>
              <a:gd name="connsiteY4" fmla="*/ 116680 h 2490788"/>
              <a:gd name="connsiteX5" fmla="*/ 1245394 w 2490788"/>
              <a:gd name="connsiteY5" fmla="*/ 0 h 2490788"/>
              <a:gd name="connsiteX6" fmla="*/ 2490788 w 2490788"/>
              <a:gd name="connsiteY6" fmla="*/ 1245394 h 2490788"/>
              <a:gd name="connsiteX7" fmla="*/ 1245394 w 2490788"/>
              <a:gd name="connsiteY7" fmla="*/ 2490788 h 2490788"/>
              <a:gd name="connsiteX8" fmla="*/ 0 w 2490788"/>
              <a:gd name="connsiteY8" fmla="*/ 1245394 h 2490788"/>
              <a:gd name="connsiteX9" fmla="*/ 1245394 w 2490788"/>
              <a:gd name="connsiteY9" fmla="*/ 0 h 2490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90788" h="2490788">
                <a:moveTo>
                  <a:pt x="1245393" y="116680"/>
                </a:moveTo>
                <a:cubicBezTo>
                  <a:pt x="622022" y="116680"/>
                  <a:pt x="116680" y="622022"/>
                  <a:pt x="116680" y="1245393"/>
                </a:cubicBezTo>
                <a:cubicBezTo>
                  <a:pt x="116680" y="1868764"/>
                  <a:pt x="622022" y="2374106"/>
                  <a:pt x="1245393" y="2374106"/>
                </a:cubicBezTo>
                <a:cubicBezTo>
                  <a:pt x="1868764" y="2374106"/>
                  <a:pt x="2374106" y="1868764"/>
                  <a:pt x="2374106" y="1245393"/>
                </a:cubicBezTo>
                <a:cubicBezTo>
                  <a:pt x="2374106" y="622022"/>
                  <a:pt x="1868764" y="116680"/>
                  <a:pt x="1245393" y="116680"/>
                </a:cubicBezTo>
                <a:close/>
                <a:moveTo>
                  <a:pt x="1245394" y="0"/>
                </a:moveTo>
                <a:cubicBezTo>
                  <a:pt x="1933206" y="0"/>
                  <a:pt x="2490788" y="557582"/>
                  <a:pt x="2490788" y="1245394"/>
                </a:cubicBezTo>
                <a:cubicBezTo>
                  <a:pt x="2490788" y="1933206"/>
                  <a:pt x="1933206" y="2490788"/>
                  <a:pt x="1245394" y="2490788"/>
                </a:cubicBezTo>
                <a:cubicBezTo>
                  <a:pt x="557582" y="2490788"/>
                  <a:pt x="0" y="1933206"/>
                  <a:pt x="0" y="1245394"/>
                </a:cubicBezTo>
                <a:cubicBezTo>
                  <a:pt x="0" y="557582"/>
                  <a:pt x="557582" y="0"/>
                  <a:pt x="124539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" name="组合 6"/>
          <p:cNvGrpSpPr/>
          <p:nvPr/>
        </p:nvGrpSpPr>
        <p:grpSpPr>
          <a:xfrm rot="0">
            <a:off x="3823335" y="1108710"/>
            <a:ext cx="1090930" cy="908685"/>
            <a:chOff x="4077806" y="790575"/>
            <a:chExt cx="936000" cy="936000"/>
          </a:xfrm>
        </p:grpSpPr>
        <p:sp>
          <p:nvSpPr>
            <p:cNvPr id="9" name="椭圆 8"/>
            <p:cNvSpPr/>
            <p:nvPr/>
          </p:nvSpPr>
          <p:spPr>
            <a:xfrm>
              <a:off x="4077806" y="790575"/>
              <a:ext cx="936000" cy="93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椭圆 9"/>
            <p:cNvSpPr/>
            <p:nvPr/>
          </p:nvSpPr>
          <p:spPr>
            <a:xfrm>
              <a:off x="4149806" y="862575"/>
              <a:ext cx="792000" cy="79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2" name="组合 11"/>
          <p:cNvGrpSpPr/>
          <p:nvPr/>
        </p:nvGrpSpPr>
        <p:grpSpPr>
          <a:xfrm rot="0">
            <a:off x="2644140" y="3295015"/>
            <a:ext cx="1020445" cy="866140"/>
            <a:chOff x="3141806" y="2514600"/>
            <a:chExt cx="936000" cy="936000"/>
          </a:xfrm>
        </p:grpSpPr>
        <p:sp>
          <p:nvSpPr>
            <p:cNvPr id="14" name="椭圆 13"/>
            <p:cNvSpPr/>
            <p:nvPr/>
          </p:nvSpPr>
          <p:spPr>
            <a:xfrm>
              <a:off x="3141806" y="2514600"/>
              <a:ext cx="936000" cy="93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椭圆 14"/>
            <p:cNvSpPr/>
            <p:nvPr/>
          </p:nvSpPr>
          <p:spPr>
            <a:xfrm>
              <a:off x="3213806" y="2586600"/>
              <a:ext cx="792000" cy="79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/>
                <a:t>2</a:t>
              </a:r>
              <a:endParaRPr lang="en-US" altLang="zh-CN" sz="2400"/>
            </a:p>
          </p:txBody>
        </p:sp>
      </p:grpSp>
      <p:grpSp>
        <p:nvGrpSpPr>
          <p:cNvPr id="17" name="组合 16"/>
          <p:cNvGrpSpPr/>
          <p:nvPr/>
        </p:nvGrpSpPr>
        <p:grpSpPr>
          <a:xfrm rot="0">
            <a:off x="5076190" y="3331210"/>
            <a:ext cx="1049020" cy="904240"/>
            <a:chOff x="5013806" y="2514600"/>
            <a:chExt cx="936000" cy="936000"/>
          </a:xfrm>
        </p:grpSpPr>
        <p:sp>
          <p:nvSpPr>
            <p:cNvPr id="19" name="椭圆 18"/>
            <p:cNvSpPr/>
            <p:nvPr/>
          </p:nvSpPr>
          <p:spPr>
            <a:xfrm>
              <a:off x="5013806" y="2514600"/>
              <a:ext cx="936000" cy="936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椭圆 19"/>
            <p:cNvSpPr/>
            <p:nvPr/>
          </p:nvSpPr>
          <p:spPr>
            <a:xfrm>
              <a:off x="5085806" y="2586600"/>
              <a:ext cx="792000" cy="792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400">
                <a:solidFill>
                  <a:schemeClr val="bg1"/>
                </a:solidFill>
                <a:sym typeface="+mn-ea"/>
              </a:endParaRPr>
            </a:p>
            <a:p>
              <a:pPr algn="ctr"/>
              <a:r>
                <a:rPr lang="en-US" altLang="zh-CN" sz="2400">
                  <a:solidFill>
                    <a:schemeClr val="bg1"/>
                  </a:solidFill>
                  <a:sym typeface="+mn-ea"/>
                </a:rPr>
                <a:t>3</a:t>
              </a:r>
              <a:endParaRPr lang="en-US" altLang="zh-CN" sz="2400">
                <a:solidFill>
                  <a:schemeClr val="bg1"/>
                </a:solidFill>
                <a:sym typeface="+mn-ea"/>
              </a:endParaRPr>
            </a:p>
            <a:p>
              <a:pPr algn="ctr"/>
              <a:endParaRPr lang="zh-CN" altLang="en-US" sz="2400"/>
            </a:p>
          </p:txBody>
        </p:sp>
      </p:grpSp>
      <p:sp>
        <p:nvSpPr>
          <p:cNvPr id="21" name="矩形 20"/>
          <p:cNvSpPr/>
          <p:nvPr/>
        </p:nvSpPr>
        <p:spPr>
          <a:xfrm>
            <a:off x="3311834" y="2641496"/>
            <a:ext cx="2084721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65" dirty="0">
                <a:latin typeface="+mn-ea"/>
              </a:rPr>
              <a:t>三种论文实验使用的漏洞数据集</a:t>
            </a:r>
            <a:endParaRPr lang="zh-CN" altLang="en-US" sz="1865" dirty="0">
              <a:latin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08585" y="2281555"/>
            <a:ext cx="2440940" cy="2414270"/>
            <a:chOff x="3827900" y="717959"/>
            <a:chExt cx="2393232" cy="1810873"/>
          </a:xfrm>
        </p:grpSpPr>
        <p:sp>
          <p:nvSpPr>
            <p:cNvPr id="23" name="TextBox 81"/>
            <p:cNvSpPr txBox="1"/>
            <p:nvPr/>
          </p:nvSpPr>
          <p:spPr>
            <a:xfrm>
              <a:off x="3827900" y="717959"/>
              <a:ext cx="2307584" cy="345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000" b="1" dirty="0" err="1">
                  <a:latin typeface="Arial" panose="020B0604020202020204" pitchFamily="34" charset="0"/>
                  <a:ea typeface="等线" panose="02010600030101010101" pitchFamily="2" charset="-122"/>
                </a:rPr>
                <a:t>Devign</a:t>
              </a:r>
              <a:r>
                <a:rPr lang="zh-CN" altLang="zh-CN" sz="2000" b="1" dirty="0">
                  <a:latin typeface="Arial" panose="020B0604020202020204" pitchFamily="34" charset="0"/>
                  <a:ea typeface="等线" panose="02010600030101010101" pitchFamily="2" charset="-122"/>
                </a:rPr>
                <a:t>：</a:t>
              </a:r>
              <a:endParaRPr lang="zh-CN" altLang="zh-CN" sz="2000" b="1" dirty="0">
                <a:latin typeface="Arial" panose="020B0604020202020204" pitchFamily="34" charset="0"/>
                <a:ea typeface="等线" panose="02010600030101010101" pitchFamily="2" charset="-122"/>
              </a:endParaRPr>
            </a:p>
          </p:txBody>
        </p:sp>
        <p:sp>
          <p:nvSpPr>
            <p:cNvPr id="24" name="TextBox 82"/>
            <p:cNvSpPr txBox="1"/>
            <p:nvPr/>
          </p:nvSpPr>
          <p:spPr>
            <a:xfrm>
              <a:off x="4086897" y="1006117"/>
              <a:ext cx="2134235" cy="152271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100">
                  <a:latin typeface="+mn-ea"/>
                </a:defRPr>
              </a:lvl1pPr>
            </a:lstStyle>
            <a:p>
              <a:r>
                <a:rPr lang="en-US" altLang="zh-CN" sz="1400" b="1" dirty="0" err="1"/>
                <a:t>Devign数据集包含来自FFmpeg和Qemu项目的超过22,000个方法</a:t>
              </a:r>
              <a:r>
                <a:rPr lang="zh-CN" altLang="en-US" sz="1400" b="1" dirty="0" err="1"/>
                <a:t>。</a:t>
              </a:r>
              <a:endParaRPr lang="en-US" altLang="zh-CN" sz="1400" b="1" dirty="0" err="1"/>
            </a:p>
            <a:p>
              <a:r>
                <a:rPr lang="en-US" altLang="zh-CN" sz="1400" b="1" dirty="0" err="1"/>
                <a:t>其中大约45%是漏洞方法。与Reveal数据集相比，Devign数据集</a:t>
              </a:r>
              <a:r>
                <a:rPr lang="en-US" altLang="zh-CN" sz="1400" b="1" dirty="0" err="1">
                  <a:solidFill>
                    <a:srgbClr val="FF0000"/>
                  </a:solidFill>
                </a:rPr>
                <a:t>更加平衡</a:t>
              </a:r>
              <a:r>
                <a:rPr lang="zh-CN" altLang="en-US" sz="1400" b="1" dirty="0" err="1"/>
                <a:t>。</a:t>
              </a:r>
              <a:endParaRPr lang="zh-CN" altLang="en-US" sz="1400" b="1" dirty="0" err="1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012180" y="3145790"/>
            <a:ext cx="3161665" cy="1724635"/>
            <a:chOff x="3703535" y="750552"/>
            <a:chExt cx="2948627" cy="1293474"/>
          </a:xfrm>
        </p:grpSpPr>
        <p:sp>
          <p:nvSpPr>
            <p:cNvPr id="26" name="TextBox 81"/>
            <p:cNvSpPr txBox="1"/>
            <p:nvPr/>
          </p:nvSpPr>
          <p:spPr>
            <a:xfrm>
              <a:off x="3703535" y="750552"/>
              <a:ext cx="2307584" cy="345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26670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zh-CN" sz="2000" b="1" dirty="0">
                  <a:latin typeface="Arial" panose="020B0604020202020204" pitchFamily="34" charset="0"/>
                  <a:ea typeface="等线" panose="02010600030101010101" pitchFamily="2" charset="-122"/>
                </a:rPr>
                <a:t>Reveal</a:t>
              </a:r>
              <a:r>
                <a:rPr lang="zh-CN" altLang="zh-CN" sz="2000" b="1" dirty="0">
                  <a:latin typeface="Arial" panose="020B0604020202020204" pitchFamily="34" charset="0"/>
                  <a:ea typeface="等线" panose="02010600030101010101" pitchFamily="2" charset="-122"/>
                </a:rPr>
                <a:t>：</a:t>
              </a:r>
              <a:endParaRPr lang="zh-CN" altLang="zh-CN" sz="2000" b="1" dirty="0">
                <a:latin typeface="Arial" panose="020B0604020202020204" pitchFamily="34" charset="0"/>
                <a:ea typeface="等线" panose="02010600030101010101" pitchFamily="2" charset="-122"/>
              </a:endParaRPr>
            </a:p>
          </p:txBody>
        </p:sp>
        <p:sp>
          <p:nvSpPr>
            <p:cNvPr id="27" name="TextBox 82"/>
            <p:cNvSpPr txBox="1"/>
            <p:nvPr/>
          </p:nvSpPr>
          <p:spPr>
            <a:xfrm>
              <a:off x="4086825" y="1006279"/>
              <a:ext cx="2565337" cy="103774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100">
                  <a:latin typeface="+mn-ea"/>
                </a:defRPr>
              </a:lvl1pPr>
            </a:lstStyle>
            <a:p>
              <a:r>
                <a:rPr lang="en-US" altLang="zh-CN" sz="1400" b="1" dirty="0"/>
                <a:t>Reveal</a:t>
              </a:r>
              <a:r>
                <a:rPr lang="zh-CN" altLang="en-US" sz="1400" b="1" dirty="0"/>
                <a:t>数据集被用于评估深度学习在漏洞检测中的有效性。</a:t>
              </a:r>
              <a:endParaRPr lang="zh-CN" altLang="en-US" sz="1400" b="1" dirty="0"/>
            </a:p>
            <a:p>
              <a:r>
                <a:rPr lang="en-US" altLang="zh-CN" sz="1400" b="1" dirty="0"/>
                <a:t>Reveal</a:t>
              </a:r>
              <a:r>
                <a:rPr lang="zh-CN" altLang="en-US" sz="1400" b="1" dirty="0"/>
                <a:t>数据集的漏洞与非漏洞方法的比例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相对不平衡。</a:t>
              </a:r>
              <a:endParaRPr lang="zh-CN" altLang="en-US" sz="1400" b="1" dirty="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396721" y="192917"/>
            <a:ext cx="3620135" cy="2046605"/>
            <a:chOff x="4090317" y="766845"/>
            <a:chExt cx="2847277" cy="1534953"/>
          </a:xfrm>
        </p:grpSpPr>
        <p:sp>
          <p:nvSpPr>
            <p:cNvPr id="29" name="TextBox 81"/>
            <p:cNvSpPr txBox="1"/>
            <p:nvPr/>
          </p:nvSpPr>
          <p:spPr>
            <a:xfrm>
              <a:off x="4090317" y="766845"/>
              <a:ext cx="2307584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err="1">
                  <a:effectLst/>
                  <a:latin typeface="Arial" panose="020B0604020202020204" pitchFamily="34" charset="0"/>
                  <a:ea typeface="等线" panose="02010600030101010101" pitchFamily="2" charset="-122"/>
                </a:rPr>
                <a:t>BigVul</a:t>
              </a:r>
              <a:r>
                <a:rPr lang="zh-CN" altLang="zh-CN" sz="2000" b="1" dirty="0">
                  <a:effectLst/>
                  <a:latin typeface="Arial" panose="020B0604020202020204" pitchFamily="34" charset="0"/>
                  <a:ea typeface="等线" panose="02010600030101010101" pitchFamily="2" charset="-122"/>
                  <a:cs typeface="Arial" panose="020B0604020202020204" pitchFamily="34" charset="0"/>
                </a:rPr>
                <a:t>：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30" name="TextBox 82"/>
            <p:cNvSpPr txBox="1"/>
            <p:nvPr/>
          </p:nvSpPr>
          <p:spPr>
            <a:xfrm>
              <a:off x="4170227" y="1021639"/>
              <a:ext cx="2767367" cy="128015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>
              <a:defPPr>
                <a:defRPr lang="zh-CN"/>
              </a:defPPr>
              <a:lvl1pPr algn="just">
                <a:lnSpc>
                  <a:spcPct val="150000"/>
                </a:lnSpc>
                <a:defRPr sz="1100">
                  <a:latin typeface="+mn-ea"/>
                </a:defRPr>
              </a:lvl1pPr>
            </a:lstStyle>
            <a:p>
              <a:r>
                <a:rPr lang="en-US" altLang="zh-CN" sz="1400" b="1" dirty="0" err="1"/>
                <a:t>BigVul</a:t>
              </a:r>
              <a:r>
                <a:rPr lang="zh-CN" altLang="en-US" sz="1400" b="1" dirty="0"/>
                <a:t>是一个大型的漏洞数据集，包含来自多个开源</a:t>
              </a:r>
              <a:r>
                <a:rPr lang="en-US" altLang="zh-CN" sz="1400" b="1" dirty="0"/>
                <a:t>C/C++</a:t>
              </a:r>
              <a:r>
                <a:rPr lang="zh-CN" altLang="en-US" sz="1400" b="1" dirty="0"/>
                <a:t>项目的代码漏洞。</a:t>
              </a:r>
              <a:endParaRPr lang="zh-CN" altLang="en-US" sz="1400" b="1" dirty="0"/>
            </a:p>
            <a:p>
              <a:r>
                <a:rPr lang="en-US" altLang="zh-CN" sz="1400" b="1" dirty="0" err="1"/>
                <a:t>BigVul</a:t>
              </a:r>
              <a:r>
                <a:rPr lang="zh-CN" altLang="en-US" sz="1400" b="1" dirty="0"/>
                <a:t>数据集的特点之一是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它包含了漏洞修复信息，这使得研究人员能够分析漏洞修复前后的代码变化。</a:t>
              </a:r>
              <a:endParaRPr lang="zh-CN" altLang="en-US" sz="14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35280" y="347980"/>
            <a:ext cx="2783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数据集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2800" y="1271270"/>
            <a:ext cx="4572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200">
                <a:solidFill>
                  <a:schemeClr val="bg1"/>
                </a:solidFill>
                <a:sym typeface="+mn-ea"/>
              </a:rPr>
              <a:t>1</a:t>
            </a:r>
            <a:endParaRPr lang="en-US" altLang="zh-CN" sz="3200">
              <a:solidFill>
                <a:schemeClr val="bg1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35280" y="347980"/>
            <a:ext cx="2783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两种策略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9750" y="936625"/>
            <a:ext cx="85312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原因：</a:t>
            </a:r>
            <a:endParaRPr lang="zh-CN" altLang="en-US" b="1"/>
          </a:p>
          <a:p>
            <a:r>
              <a:rPr lang="zh-CN" altLang="en-US" dirty="0">
                <a:sym typeface="+mn-ea"/>
              </a:rPr>
              <a:t>一些先进的数据采样方法如</a:t>
            </a:r>
            <a:r>
              <a:rPr lang="en-US" altLang="zh-CN" dirty="0">
                <a:sym typeface="+mn-ea"/>
              </a:rPr>
              <a:t>SMOTE</a:t>
            </a:r>
            <a:r>
              <a:rPr lang="zh-CN" altLang="en-US" dirty="0">
                <a:sym typeface="+mn-ea"/>
              </a:rPr>
              <a:t>只能应用于已投影到特征空间的数据点，因为它们需要在该空间中计算；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简单的随机欠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过采样则可用于原始数据和特征空间。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2209165"/>
            <a:ext cx="3352800" cy="2371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710" y="2202815"/>
            <a:ext cx="4679315" cy="23964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1505" y="4801870"/>
            <a:ext cx="275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在原始数据上采样（</a:t>
            </a:r>
            <a:r>
              <a:rPr lang="en-US" altLang="zh-CN"/>
              <a:t>Sampling_R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147945" y="4873625"/>
            <a:ext cx="27546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在嵌入空间上采样（</a:t>
            </a:r>
            <a:r>
              <a:rPr lang="en-US" altLang="zh-CN"/>
              <a:t>Sampling_L</a:t>
            </a:r>
            <a:r>
              <a:rPr lang="zh-CN" altLang="en-US"/>
              <a:t>）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35280" y="347980"/>
            <a:ext cx="2783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实验</a:t>
            </a:r>
            <a:r>
              <a:rPr lang="zh-CN" altLang="en-US" sz="2800">
                <a:solidFill>
                  <a:srgbClr val="FF0000"/>
                </a:solidFill>
              </a:rPr>
              <a:t>部署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4179" y="2890723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Reveal</a:t>
            </a:r>
            <a:endParaRPr lang="en-US" altLang="zh-CN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119176" y="1885950"/>
            <a:ext cx="12701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accent1"/>
                </a:solidFill>
              </a:rPr>
              <a:t>基准数据集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13" name="箭头: 右 12"/>
          <p:cNvSpPr/>
          <p:nvPr/>
        </p:nvSpPr>
        <p:spPr>
          <a:xfrm>
            <a:off x="1416888" y="2890723"/>
            <a:ext cx="967997" cy="288032"/>
          </a:xfrm>
          <a:prstGeom prst="rightArrow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14179" y="242905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err="1"/>
              <a:t>BigVul</a:t>
            </a:r>
            <a:endParaRPr lang="en-US" altLang="zh-CN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214179" y="3376776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err="1"/>
              <a:t>Devign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2639457" y="1885950"/>
            <a:ext cx="15121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dirty="0">
                <a:solidFill>
                  <a:schemeClr val="accent1"/>
                </a:solidFill>
              </a:rPr>
              <a:t>数据采样方法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59576" y="2550847"/>
            <a:ext cx="74610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00" dirty="0"/>
              <a:t>运用</a:t>
            </a:r>
            <a:endParaRPr lang="zh-CN" altLang="en-US" sz="13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680173" y="2429058"/>
            <a:ext cx="203422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ROS_R</a:t>
            </a:r>
            <a:endParaRPr lang="en-US" altLang="zh-CN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2680173" y="3285822"/>
            <a:ext cx="15121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ROS_L</a:t>
            </a:r>
            <a:endParaRPr lang="en-US" altLang="zh-CN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2680173" y="2856368"/>
            <a:ext cx="15121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RUS_R</a:t>
            </a:r>
            <a:endParaRPr lang="en-US" altLang="zh-CN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2675461" y="3715276"/>
            <a:ext cx="15121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RUS_L</a:t>
            </a:r>
            <a:endParaRPr lang="en-US" altLang="zh-CN" b="1" dirty="0"/>
          </a:p>
        </p:txBody>
      </p:sp>
      <p:sp>
        <p:nvSpPr>
          <p:cNvPr id="22" name="箭头: 右 21"/>
          <p:cNvSpPr/>
          <p:nvPr/>
        </p:nvSpPr>
        <p:spPr>
          <a:xfrm>
            <a:off x="4080176" y="2856038"/>
            <a:ext cx="967997" cy="288032"/>
          </a:xfrm>
          <a:prstGeom prst="rightArrow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151744" y="2544737"/>
            <a:ext cx="74610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00" dirty="0"/>
              <a:t>影响</a:t>
            </a:r>
            <a:endParaRPr lang="zh-CN" altLang="en-US" sz="1300" dirty="0"/>
          </a:p>
        </p:txBody>
      </p:sp>
      <p:sp>
        <p:nvSpPr>
          <p:cNvPr id="24" name="文本框 23"/>
          <p:cNvSpPr txBox="1"/>
          <p:nvPr/>
        </p:nvSpPr>
        <p:spPr>
          <a:xfrm>
            <a:off x="5375593" y="2853125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Reveal</a:t>
            </a:r>
            <a:endParaRPr lang="en-US" altLang="zh-CN" b="1" dirty="0"/>
          </a:p>
        </p:txBody>
      </p:sp>
      <p:sp>
        <p:nvSpPr>
          <p:cNvPr id="26" name="文本框 25"/>
          <p:cNvSpPr txBox="1"/>
          <p:nvPr/>
        </p:nvSpPr>
        <p:spPr>
          <a:xfrm>
            <a:off x="5048180" y="1885950"/>
            <a:ext cx="175312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dirty="0">
                <a:solidFill>
                  <a:schemeClr val="accent1"/>
                </a:solidFill>
              </a:rPr>
              <a:t>  SOTA DLVD</a:t>
            </a:r>
            <a:r>
              <a:rPr lang="zh-CN" altLang="en-US" sz="1500" dirty="0">
                <a:solidFill>
                  <a:schemeClr val="accent1"/>
                </a:solidFill>
              </a:rPr>
              <a:t>方法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375593" y="242905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Devign</a:t>
            </a:r>
            <a:endParaRPr lang="en-US" altLang="zh-CN" b="1" dirty="0"/>
          </a:p>
        </p:txBody>
      </p:sp>
      <p:sp>
        <p:nvSpPr>
          <p:cNvPr id="28" name="文本框 27"/>
          <p:cNvSpPr txBox="1"/>
          <p:nvPr/>
        </p:nvSpPr>
        <p:spPr>
          <a:xfrm>
            <a:off x="5375593" y="3277192"/>
            <a:ext cx="1321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err="1"/>
              <a:t>IVDetect</a:t>
            </a:r>
            <a:endParaRPr lang="zh-CN" altLang="en-US" b="1" dirty="0"/>
          </a:p>
        </p:txBody>
      </p:sp>
      <p:sp>
        <p:nvSpPr>
          <p:cNvPr id="29" name="文本框 28"/>
          <p:cNvSpPr txBox="1"/>
          <p:nvPr/>
        </p:nvSpPr>
        <p:spPr>
          <a:xfrm>
            <a:off x="5375593" y="3701259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 err="1"/>
              <a:t>LineVul</a:t>
            </a:r>
            <a:endParaRPr lang="zh-CN" altLang="en-US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2681176" y="4143266"/>
            <a:ext cx="15121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SMOTE_L</a:t>
            </a:r>
            <a:endParaRPr lang="en-US" altLang="zh-CN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2675461" y="4571256"/>
            <a:ext cx="15121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OSS_L</a:t>
            </a:r>
            <a:endParaRPr lang="en-US" altLang="zh-CN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2682446" y="5001786"/>
            <a:ext cx="151216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/>
              <a:t>不采样</a:t>
            </a:r>
            <a:endParaRPr lang="zh-CN" altLang="en-US" b="1" dirty="0"/>
          </a:p>
        </p:txBody>
      </p:sp>
      <p:sp>
        <p:nvSpPr>
          <p:cNvPr id="8" name="箭头: 右 21"/>
          <p:cNvSpPr/>
          <p:nvPr/>
        </p:nvSpPr>
        <p:spPr>
          <a:xfrm>
            <a:off x="6743366" y="2856038"/>
            <a:ext cx="967997" cy="288032"/>
          </a:xfrm>
          <a:prstGeom prst="rightArrow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816204" y="2544737"/>
            <a:ext cx="746100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300" dirty="0"/>
              <a:t>评估</a:t>
            </a:r>
            <a:endParaRPr lang="zh-CN" altLang="en-US" sz="1300" dirty="0"/>
          </a:p>
        </p:txBody>
      </p:sp>
      <p:sp>
        <p:nvSpPr>
          <p:cNvPr id="10" name="文本框 9"/>
          <p:cNvSpPr txBox="1"/>
          <p:nvPr/>
        </p:nvSpPr>
        <p:spPr>
          <a:xfrm>
            <a:off x="7812335" y="1885950"/>
            <a:ext cx="1753121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500" dirty="0">
                <a:solidFill>
                  <a:schemeClr val="accent1"/>
                </a:solidFill>
              </a:rPr>
              <a:t>  </a:t>
            </a:r>
            <a:r>
              <a:rPr lang="zh-CN" altLang="en-US" sz="1500" dirty="0">
                <a:solidFill>
                  <a:schemeClr val="accent1"/>
                </a:solidFill>
              </a:rPr>
              <a:t>评估指标</a:t>
            </a:r>
            <a:endParaRPr lang="zh-CN" altLang="en-US" sz="1500" dirty="0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23518" y="2886145"/>
            <a:ext cx="1080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/>
              <a:t>精确度</a:t>
            </a:r>
            <a:endParaRPr lang="zh-CN" altLang="en-US" b="1" dirty="0"/>
          </a:p>
        </p:txBody>
      </p:sp>
      <p:sp>
        <p:nvSpPr>
          <p:cNvPr id="25" name="文本框 24"/>
          <p:cNvSpPr txBox="1"/>
          <p:nvPr/>
        </p:nvSpPr>
        <p:spPr>
          <a:xfrm>
            <a:off x="7823518" y="2462078"/>
            <a:ext cx="1080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/>
              <a:t>召回率</a:t>
            </a:r>
            <a:endParaRPr lang="zh-CN" altLang="en-US" b="1" dirty="0"/>
          </a:p>
        </p:txBody>
      </p:sp>
      <p:sp>
        <p:nvSpPr>
          <p:cNvPr id="30" name="文本框 29"/>
          <p:cNvSpPr txBox="1"/>
          <p:nvPr/>
        </p:nvSpPr>
        <p:spPr>
          <a:xfrm>
            <a:off x="7823518" y="3310212"/>
            <a:ext cx="13210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dirty="0"/>
              <a:t>F1</a:t>
            </a:r>
            <a:r>
              <a:rPr lang="zh-CN" altLang="en-US" b="1" dirty="0"/>
              <a:t>分数</a:t>
            </a:r>
            <a:endParaRPr lang="zh-CN" altLang="en-US" b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7823835" y="3734435"/>
            <a:ext cx="1376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/>
              <a:t>曲线下</a:t>
            </a:r>
            <a:r>
              <a:rPr lang="zh-CN" altLang="en-US" b="1" dirty="0"/>
              <a:t>面积</a:t>
            </a:r>
            <a:endParaRPr lang="zh-CN" altLang="en-US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7823835" y="4143375"/>
            <a:ext cx="13208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600" b="1" dirty="0"/>
              <a:t>Precision@k (P@k)</a:t>
            </a:r>
            <a:endParaRPr lang="en-US" altLang="zh-CN" sz="16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323850" y="913130"/>
            <a:ext cx="7849870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400" b="1" spc="18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RQ1：数据采样是否提高了现有DLVD方法的有效性</a:t>
            </a:r>
            <a:endParaRPr lang="en-US" altLang="zh-CN" sz="2400" b="1" spc="18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22" grpId="0" bldLvl="0" animBg="1"/>
      <p:bldP spid="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335280" y="347980"/>
            <a:ext cx="27832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实验</a:t>
            </a:r>
            <a:r>
              <a:rPr lang="zh-CN" altLang="en-US" sz="2800">
                <a:solidFill>
                  <a:srgbClr val="FF0000"/>
                </a:solidFill>
              </a:rPr>
              <a:t>部署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35280" y="985520"/>
            <a:ext cx="9093835" cy="534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400" b="1" spc="18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RQ2：数据采样是否提高了DLVD学习易受攻击模式的能力</a:t>
            </a:r>
            <a:endParaRPr lang="en-US" altLang="zh-CN" sz="2000" b="1" spc="18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8585" y="3182620"/>
            <a:ext cx="2219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BigVul</a:t>
            </a:r>
            <a:r>
              <a:rPr lang="zh-CN" altLang="en-US" sz="2400"/>
              <a:t>数据集</a:t>
            </a:r>
            <a:endParaRPr lang="zh-CN" altLang="en-US" sz="2400"/>
          </a:p>
        </p:txBody>
      </p:sp>
      <p:sp>
        <p:nvSpPr>
          <p:cNvPr id="4" name="左大括号 3"/>
          <p:cNvSpPr/>
          <p:nvPr/>
        </p:nvSpPr>
        <p:spPr>
          <a:xfrm>
            <a:off x="2051685" y="2425700"/>
            <a:ext cx="864235" cy="194373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3850" y="3595370"/>
            <a:ext cx="1644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rgbClr val="FF0000"/>
                </a:solidFill>
              </a:rPr>
              <a:t>(</a:t>
            </a:r>
            <a:r>
              <a:rPr lang="zh-CN" altLang="en-US" sz="2400">
                <a:solidFill>
                  <a:srgbClr val="FF0000"/>
                </a:solidFill>
              </a:rPr>
              <a:t>为什么</a:t>
            </a:r>
            <a:r>
              <a:rPr lang="en-US" altLang="zh-CN" sz="2400">
                <a:solidFill>
                  <a:srgbClr val="FF0000"/>
                </a:solidFill>
              </a:rPr>
              <a:t>)</a:t>
            </a:r>
            <a:endParaRPr lang="en-US" altLang="zh-CN" sz="240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15920" y="22815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effectLst/>
                <a:latin typeface="Arial" panose="020B0604020202020204" pitchFamily="34" charset="0"/>
                <a:ea typeface="等线" panose="02010600030101010101" pitchFamily="2" charset="-122"/>
                <a:sym typeface="+mn-ea"/>
              </a:rPr>
              <a:t>Reveal</a:t>
            </a:r>
            <a:endParaRPr lang="en-US" altLang="zh-CN" sz="2400" dirty="0">
              <a:effectLst/>
              <a:latin typeface="Arial" panose="020B0604020202020204" pitchFamily="34" charset="0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915920" y="415353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 err="1">
                <a:effectLst/>
                <a:latin typeface="Arial" panose="020B0604020202020204" pitchFamily="34" charset="0"/>
                <a:ea typeface="等线" panose="02010600030101010101" pitchFamily="2" charset="-122"/>
                <a:sym typeface="+mn-ea"/>
              </a:rPr>
              <a:t>LineVul</a:t>
            </a:r>
            <a:endParaRPr lang="en-US" altLang="zh-CN" sz="2400" dirty="0" err="1">
              <a:effectLst/>
              <a:latin typeface="Arial" panose="020B0604020202020204" pitchFamily="34" charset="0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067810" y="4265930"/>
            <a:ext cx="8636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067810" y="2425700"/>
            <a:ext cx="863600" cy="14351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932045" y="2281555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effectLst/>
                <a:latin typeface="Arial" panose="020B0604020202020204" pitchFamily="34" charset="0"/>
                <a:ea typeface="等线" panose="02010600030101010101" pitchFamily="2" charset="-122"/>
                <a:sym typeface="+mn-ea"/>
              </a:rPr>
              <a:t>GNN</a:t>
            </a:r>
            <a:r>
              <a:rPr lang="zh-CN" altLang="en-US" sz="2400" dirty="0">
                <a:effectLst/>
                <a:latin typeface="Arial" panose="020B0604020202020204" pitchFamily="34" charset="0"/>
                <a:ea typeface="等线" panose="02010600030101010101" pitchFamily="2" charset="-122"/>
                <a:sym typeface="+mn-ea"/>
              </a:rPr>
              <a:t>模型</a:t>
            </a:r>
            <a:endParaRPr lang="zh-CN" altLang="en-US" sz="2400" dirty="0">
              <a:effectLst/>
              <a:latin typeface="Arial" panose="020B0604020202020204" pitchFamily="34" charset="0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32045" y="4098290"/>
            <a:ext cx="4572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dirty="0">
                <a:effectLst/>
                <a:latin typeface="Arial" panose="020B0604020202020204" pitchFamily="34" charset="0"/>
                <a:ea typeface="等线" panose="02010600030101010101" pitchFamily="2" charset="-122"/>
                <a:sym typeface="+mn-ea"/>
              </a:rPr>
              <a:t>LIME</a:t>
            </a:r>
            <a:r>
              <a:rPr lang="zh-CN" altLang="en-US" sz="2400" dirty="0">
                <a:effectLst/>
                <a:latin typeface="Arial" panose="020B0604020202020204" pitchFamily="34" charset="0"/>
                <a:ea typeface="等线" panose="02010600030101010101" pitchFamily="2" charset="-122"/>
                <a:sym typeface="+mn-ea"/>
              </a:rPr>
              <a:t>模型</a:t>
            </a:r>
            <a:endParaRPr lang="zh-CN" altLang="en-US" sz="2400" dirty="0">
              <a:effectLst/>
              <a:latin typeface="Arial" panose="020B0604020202020204" pitchFamily="34" charset="0"/>
              <a:ea typeface="等线" panose="02010600030101010101" pitchFamily="2" charset="-122"/>
              <a:sym typeface="+mn-ea"/>
            </a:endParaRPr>
          </a:p>
        </p:txBody>
      </p:sp>
      <p:sp>
        <p:nvSpPr>
          <p:cNvPr id="15" name="右大括号 14"/>
          <p:cNvSpPr/>
          <p:nvPr/>
        </p:nvSpPr>
        <p:spPr>
          <a:xfrm>
            <a:off x="6372225" y="2425700"/>
            <a:ext cx="1080135" cy="187198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7524750" y="3073400"/>
            <a:ext cx="19335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获得解释</a:t>
            </a:r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2074433" cy="5761308"/>
            <a:chOff x="0" y="0"/>
            <a:chExt cx="2074433" cy="5761308"/>
          </a:xfrm>
        </p:grpSpPr>
        <p:sp>
          <p:nvSpPr>
            <p:cNvPr id="43" name="矩形 42"/>
            <p:cNvSpPr/>
            <p:nvPr/>
          </p:nvSpPr>
          <p:spPr>
            <a:xfrm>
              <a:off x="0" y="0"/>
              <a:ext cx="2074433" cy="5761308"/>
            </a:xfrm>
            <a:prstGeom prst="rect">
              <a:avLst/>
            </a:prstGeom>
            <a:gradFill>
              <a:gsLst>
                <a:gs pos="27000">
                  <a:schemeClr val="accent1"/>
                </a:gs>
                <a:gs pos="76000">
                  <a:schemeClr val="accent4"/>
                </a:gs>
              </a:gsLst>
              <a:lin ang="189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7DD6"/>
                </a:solidFill>
                <a:cs typeface="+mn-ea"/>
                <a:sym typeface="+mn-lt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30610" y="3577716"/>
              <a:ext cx="1634406" cy="342225"/>
            </a:xfrm>
            <a:prstGeom prst="roundRect">
              <a:avLst/>
            </a:prstGeom>
            <a:gradFill>
              <a:gsLst>
                <a:gs pos="27000">
                  <a:schemeClr val="accent1">
                    <a:lumMod val="80000"/>
                    <a:lumOff val="20000"/>
                  </a:schemeClr>
                </a:gs>
                <a:gs pos="76000">
                  <a:schemeClr val="accent4">
                    <a:lumMod val="80000"/>
                    <a:lumOff val="20000"/>
                  </a:schemeClr>
                </a:gs>
              </a:gsLst>
              <a:lin ang="18900000" scaled="1"/>
            </a:gra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4467" y="2425452"/>
              <a:ext cx="1187450" cy="2399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研究背景－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研究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方法－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研究结果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小组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总结 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250000"/>
                </a:lnSpc>
              </a:pP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73298" y="593254"/>
              <a:ext cx="1536206" cy="1544166"/>
              <a:chOff x="273298" y="593254"/>
              <a:chExt cx="1536206" cy="1544166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73298" y="593254"/>
                <a:ext cx="1536206" cy="15441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C7DD6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5" name="图片 4" descr="C:\Users\qsm10\Desktop\6f438fe2dd0c3657c7a9615ad1822b32.png6f438fe2dd0c3657c7a9615ad1822b32"/>
              <p:cNvPicPr>
                <a:picLocks noChangeAspect="1"/>
              </p:cNvPicPr>
              <p:nvPr/>
            </p:nvPicPr>
            <p:blipFill>
              <a:blip r:embed="rId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>
                <a:off x="339330" y="710016"/>
                <a:ext cx="1395771" cy="1310640"/>
              </a:xfrm>
              <a:prstGeom prst="rect">
                <a:avLst/>
              </a:prstGeom>
            </p:spPr>
          </p:pic>
        </p:grpSp>
      </p:grpSp>
      <p:sp>
        <p:nvSpPr>
          <p:cNvPr id="37" name="book-of-text-opened-with-a-bookmark_21570"/>
          <p:cNvSpPr>
            <a:spLocks noChangeAspect="1"/>
          </p:cNvSpPr>
          <p:nvPr/>
        </p:nvSpPr>
        <p:spPr bwMode="auto">
          <a:xfrm>
            <a:off x="3115773" y="2534909"/>
            <a:ext cx="922800" cy="645181"/>
          </a:xfrm>
          <a:custGeom>
            <a:avLst/>
            <a:gdLst>
              <a:gd name="T0" fmla="*/ 902 w 934"/>
              <a:gd name="T1" fmla="*/ 0 h 654"/>
              <a:gd name="T2" fmla="*/ 32 w 934"/>
              <a:gd name="T3" fmla="*/ 56 h 654"/>
              <a:gd name="T4" fmla="*/ 0 w 934"/>
              <a:gd name="T5" fmla="*/ 654 h 654"/>
              <a:gd name="T6" fmla="*/ 934 w 934"/>
              <a:gd name="T7" fmla="*/ 56 h 654"/>
              <a:gd name="T8" fmla="*/ 63 w 934"/>
              <a:gd name="T9" fmla="*/ 56 h 654"/>
              <a:gd name="T10" fmla="*/ 452 w 934"/>
              <a:gd name="T11" fmla="*/ 31 h 654"/>
              <a:gd name="T12" fmla="*/ 452 w 934"/>
              <a:gd name="T13" fmla="*/ 600 h 654"/>
              <a:gd name="T14" fmla="*/ 63 w 934"/>
              <a:gd name="T15" fmla="*/ 56 h 654"/>
              <a:gd name="T16" fmla="*/ 543 w 934"/>
              <a:gd name="T17" fmla="*/ 223 h 654"/>
              <a:gd name="T18" fmla="*/ 643 w 934"/>
              <a:gd name="T19" fmla="*/ 223 h 654"/>
              <a:gd name="T20" fmla="*/ 643 w 934"/>
              <a:gd name="T21" fmla="*/ 31 h 654"/>
              <a:gd name="T22" fmla="*/ 871 w 934"/>
              <a:gd name="T23" fmla="*/ 56 h 654"/>
              <a:gd name="T24" fmla="*/ 483 w 934"/>
              <a:gd name="T25" fmla="*/ 600 h 654"/>
              <a:gd name="T26" fmla="*/ 483 w 934"/>
              <a:gd name="T27" fmla="*/ 31 h 654"/>
              <a:gd name="T28" fmla="*/ 543 w 934"/>
              <a:gd name="T29" fmla="*/ 56 h 654"/>
              <a:gd name="T30" fmla="*/ 409 w 934"/>
              <a:gd name="T31" fmla="*/ 425 h 654"/>
              <a:gd name="T32" fmla="*/ 104 w 934"/>
              <a:gd name="T33" fmla="*/ 456 h 654"/>
              <a:gd name="T34" fmla="*/ 101 w 934"/>
              <a:gd name="T35" fmla="*/ 509 h 654"/>
              <a:gd name="T36" fmla="*/ 406 w 934"/>
              <a:gd name="T37" fmla="*/ 540 h 654"/>
              <a:gd name="T38" fmla="*/ 101 w 934"/>
              <a:gd name="T39" fmla="*/ 509 h 654"/>
              <a:gd name="T40" fmla="*/ 112 w 934"/>
              <a:gd name="T41" fmla="*/ 228 h 654"/>
              <a:gd name="T42" fmla="*/ 170 w 934"/>
              <a:gd name="T43" fmla="*/ 106 h 654"/>
              <a:gd name="T44" fmla="*/ 228 w 934"/>
              <a:gd name="T45" fmla="*/ 228 h 654"/>
              <a:gd name="T46" fmla="*/ 201 w 934"/>
              <a:gd name="T47" fmla="*/ 228 h 654"/>
              <a:gd name="T48" fmla="*/ 147 w 934"/>
              <a:gd name="T49" fmla="*/ 203 h 654"/>
              <a:gd name="T50" fmla="*/ 125 w 934"/>
              <a:gd name="T51" fmla="*/ 228 h 654"/>
              <a:gd name="T52" fmla="*/ 247 w 934"/>
              <a:gd name="T53" fmla="*/ 136 h 654"/>
              <a:gd name="T54" fmla="*/ 406 w 934"/>
              <a:gd name="T55" fmla="*/ 105 h 654"/>
              <a:gd name="T56" fmla="*/ 406 w 934"/>
              <a:gd name="T57" fmla="*/ 216 h 654"/>
              <a:gd name="T58" fmla="*/ 247 w 934"/>
              <a:gd name="T59" fmla="*/ 185 h 654"/>
              <a:gd name="T60" fmla="*/ 406 w 934"/>
              <a:gd name="T61" fmla="*/ 216 h 654"/>
              <a:gd name="T62" fmla="*/ 107 w 934"/>
              <a:gd name="T63" fmla="*/ 295 h 654"/>
              <a:gd name="T64" fmla="*/ 406 w 934"/>
              <a:gd name="T65" fmla="*/ 264 h 654"/>
              <a:gd name="T66" fmla="*/ 406 w 934"/>
              <a:gd name="T67" fmla="*/ 295 h 654"/>
              <a:gd name="T68" fmla="*/ 107 w 934"/>
              <a:gd name="T69" fmla="*/ 375 h 654"/>
              <a:gd name="T70" fmla="*/ 406 w 934"/>
              <a:gd name="T71" fmla="*/ 344 h 654"/>
              <a:gd name="T72" fmla="*/ 406 w 934"/>
              <a:gd name="T73" fmla="*/ 375 h 654"/>
              <a:gd name="T74" fmla="*/ 727 w 934"/>
              <a:gd name="T75" fmla="*/ 404 h 654"/>
              <a:gd name="T76" fmla="*/ 748 w 934"/>
              <a:gd name="T77" fmla="*/ 425 h 654"/>
              <a:gd name="T78" fmla="*/ 728 w 934"/>
              <a:gd name="T79" fmla="*/ 447 h 654"/>
              <a:gd name="T80" fmla="*/ 717 w 934"/>
              <a:gd name="T81" fmla="*/ 371 h 654"/>
              <a:gd name="T82" fmla="*/ 699 w 934"/>
              <a:gd name="T83" fmla="*/ 352 h 654"/>
              <a:gd name="T84" fmla="*/ 717 w 934"/>
              <a:gd name="T85" fmla="*/ 333 h 654"/>
              <a:gd name="T86" fmla="*/ 808 w 934"/>
              <a:gd name="T87" fmla="*/ 266 h 654"/>
              <a:gd name="T88" fmla="*/ 640 w 934"/>
              <a:gd name="T89" fmla="*/ 265 h 654"/>
              <a:gd name="T90" fmla="*/ 809 w 934"/>
              <a:gd name="T91" fmla="*/ 525 h 654"/>
              <a:gd name="T92" fmla="*/ 699 w 934"/>
              <a:gd name="T93" fmla="*/ 419 h 654"/>
              <a:gd name="T94" fmla="*/ 718 w 934"/>
              <a:gd name="T95" fmla="*/ 447 h 654"/>
              <a:gd name="T96" fmla="*/ 683 w 934"/>
              <a:gd name="T97" fmla="*/ 383 h 654"/>
              <a:gd name="T98" fmla="*/ 685 w 934"/>
              <a:gd name="T99" fmla="*/ 322 h 654"/>
              <a:gd name="T100" fmla="*/ 716 w 934"/>
              <a:gd name="T101" fmla="*/ 294 h 654"/>
              <a:gd name="T102" fmla="*/ 726 w 934"/>
              <a:gd name="T103" fmla="*/ 310 h 654"/>
              <a:gd name="T104" fmla="*/ 774 w 934"/>
              <a:gd name="T105" fmla="*/ 355 h 654"/>
              <a:gd name="T106" fmla="*/ 740 w 934"/>
              <a:gd name="T107" fmla="*/ 338 h 654"/>
              <a:gd name="T108" fmla="*/ 727 w 934"/>
              <a:gd name="T109" fmla="*/ 375 h 654"/>
              <a:gd name="T110" fmla="*/ 767 w 934"/>
              <a:gd name="T111" fmla="*/ 394 h 654"/>
              <a:gd name="T112" fmla="*/ 763 w 934"/>
              <a:gd name="T113" fmla="*/ 458 h 654"/>
              <a:gd name="T114" fmla="*/ 728 w 934"/>
              <a:gd name="T115" fmla="*/ 492 h 654"/>
              <a:gd name="T116" fmla="*/ 718 w 934"/>
              <a:gd name="T117" fmla="*/ 471 h 654"/>
              <a:gd name="T118" fmla="*/ 669 w 934"/>
              <a:gd name="T119" fmla="*/ 423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34" h="654">
                <a:moveTo>
                  <a:pt x="902" y="56"/>
                </a:moveTo>
                <a:lnTo>
                  <a:pt x="902" y="0"/>
                </a:lnTo>
                <a:lnTo>
                  <a:pt x="32" y="0"/>
                </a:lnTo>
                <a:lnTo>
                  <a:pt x="32" y="56"/>
                </a:lnTo>
                <a:lnTo>
                  <a:pt x="0" y="56"/>
                </a:lnTo>
                <a:lnTo>
                  <a:pt x="0" y="654"/>
                </a:lnTo>
                <a:lnTo>
                  <a:pt x="934" y="654"/>
                </a:lnTo>
                <a:lnTo>
                  <a:pt x="934" y="56"/>
                </a:lnTo>
                <a:lnTo>
                  <a:pt x="902" y="56"/>
                </a:lnTo>
                <a:close/>
                <a:moveTo>
                  <a:pt x="63" y="56"/>
                </a:moveTo>
                <a:lnTo>
                  <a:pt x="63" y="31"/>
                </a:lnTo>
                <a:lnTo>
                  <a:pt x="452" y="31"/>
                </a:lnTo>
                <a:lnTo>
                  <a:pt x="452" y="56"/>
                </a:lnTo>
                <a:lnTo>
                  <a:pt x="452" y="600"/>
                </a:lnTo>
                <a:lnTo>
                  <a:pt x="63" y="600"/>
                </a:lnTo>
                <a:lnTo>
                  <a:pt x="63" y="56"/>
                </a:lnTo>
                <a:close/>
                <a:moveTo>
                  <a:pt x="543" y="56"/>
                </a:moveTo>
                <a:lnTo>
                  <a:pt x="543" y="223"/>
                </a:lnTo>
                <a:lnTo>
                  <a:pt x="593" y="187"/>
                </a:lnTo>
                <a:lnTo>
                  <a:pt x="643" y="223"/>
                </a:lnTo>
                <a:lnTo>
                  <a:pt x="643" y="56"/>
                </a:lnTo>
                <a:lnTo>
                  <a:pt x="643" y="31"/>
                </a:lnTo>
                <a:lnTo>
                  <a:pt x="871" y="31"/>
                </a:lnTo>
                <a:lnTo>
                  <a:pt x="871" y="56"/>
                </a:lnTo>
                <a:lnTo>
                  <a:pt x="871" y="600"/>
                </a:lnTo>
                <a:lnTo>
                  <a:pt x="483" y="600"/>
                </a:lnTo>
                <a:lnTo>
                  <a:pt x="483" y="56"/>
                </a:lnTo>
                <a:lnTo>
                  <a:pt x="483" y="31"/>
                </a:lnTo>
                <a:lnTo>
                  <a:pt x="543" y="31"/>
                </a:lnTo>
                <a:lnTo>
                  <a:pt x="543" y="56"/>
                </a:lnTo>
                <a:close/>
                <a:moveTo>
                  <a:pt x="104" y="425"/>
                </a:moveTo>
                <a:lnTo>
                  <a:pt x="409" y="425"/>
                </a:lnTo>
                <a:lnTo>
                  <a:pt x="409" y="456"/>
                </a:lnTo>
                <a:lnTo>
                  <a:pt x="104" y="456"/>
                </a:lnTo>
                <a:lnTo>
                  <a:pt x="104" y="425"/>
                </a:lnTo>
                <a:close/>
                <a:moveTo>
                  <a:pt x="101" y="509"/>
                </a:moveTo>
                <a:lnTo>
                  <a:pt x="406" y="509"/>
                </a:lnTo>
                <a:lnTo>
                  <a:pt x="406" y="540"/>
                </a:lnTo>
                <a:lnTo>
                  <a:pt x="101" y="540"/>
                </a:lnTo>
                <a:lnTo>
                  <a:pt x="101" y="509"/>
                </a:lnTo>
                <a:close/>
                <a:moveTo>
                  <a:pt x="125" y="228"/>
                </a:moveTo>
                <a:lnTo>
                  <a:pt x="112" y="228"/>
                </a:lnTo>
                <a:lnTo>
                  <a:pt x="155" y="106"/>
                </a:lnTo>
                <a:lnTo>
                  <a:pt x="170" y="106"/>
                </a:lnTo>
                <a:lnTo>
                  <a:pt x="185" y="106"/>
                </a:lnTo>
                <a:lnTo>
                  <a:pt x="228" y="228"/>
                </a:lnTo>
                <a:lnTo>
                  <a:pt x="215" y="228"/>
                </a:lnTo>
                <a:lnTo>
                  <a:pt x="201" y="228"/>
                </a:lnTo>
                <a:lnTo>
                  <a:pt x="193" y="203"/>
                </a:lnTo>
                <a:lnTo>
                  <a:pt x="147" y="203"/>
                </a:lnTo>
                <a:lnTo>
                  <a:pt x="139" y="228"/>
                </a:lnTo>
                <a:lnTo>
                  <a:pt x="125" y="228"/>
                </a:lnTo>
                <a:close/>
                <a:moveTo>
                  <a:pt x="406" y="136"/>
                </a:moveTo>
                <a:lnTo>
                  <a:pt x="247" y="136"/>
                </a:lnTo>
                <a:lnTo>
                  <a:pt x="247" y="105"/>
                </a:lnTo>
                <a:lnTo>
                  <a:pt x="406" y="105"/>
                </a:lnTo>
                <a:lnTo>
                  <a:pt x="406" y="136"/>
                </a:lnTo>
                <a:close/>
                <a:moveTo>
                  <a:pt x="406" y="216"/>
                </a:moveTo>
                <a:lnTo>
                  <a:pt x="247" y="216"/>
                </a:lnTo>
                <a:lnTo>
                  <a:pt x="247" y="185"/>
                </a:lnTo>
                <a:lnTo>
                  <a:pt x="406" y="185"/>
                </a:lnTo>
                <a:lnTo>
                  <a:pt x="406" y="216"/>
                </a:lnTo>
                <a:close/>
                <a:moveTo>
                  <a:pt x="406" y="295"/>
                </a:moveTo>
                <a:lnTo>
                  <a:pt x="107" y="295"/>
                </a:lnTo>
                <a:lnTo>
                  <a:pt x="107" y="264"/>
                </a:lnTo>
                <a:lnTo>
                  <a:pt x="406" y="264"/>
                </a:lnTo>
                <a:lnTo>
                  <a:pt x="406" y="295"/>
                </a:lnTo>
                <a:lnTo>
                  <a:pt x="406" y="295"/>
                </a:lnTo>
                <a:close/>
                <a:moveTo>
                  <a:pt x="406" y="375"/>
                </a:moveTo>
                <a:lnTo>
                  <a:pt x="107" y="375"/>
                </a:lnTo>
                <a:lnTo>
                  <a:pt x="107" y="344"/>
                </a:lnTo>
                <a:lnTo>
                  <a:pt x="406" y="344"/>
                </a:lnTo>
                <a:lnTo>
                  <a:pt x="406" y="375"/>
                </a:lnTo>
                <a:lnTo>
                  <a:pt x="406" y="375"/>
                </a:lnTo>
                <a:close/>
                <a:moveTo>
                  <a:pt x="728" y="447"/>
                </a:moveTo>
                <a:lnTo>
                  <a:pt x="727" y="404"/>
                </a:lnTo>
                <a:cubicBezTo>
                  <a:pt x="734" y="406"/>
                  <a:pt x="739" y="408"/>
                  <a:pt x="742" y="411"/>
                </a:cubicBezTo>
                <a:cubicBezTo>
                  <a:pt x="746" y="415"/>
                  <a:pt x="748" y="420"/>
                  <a:pt x="748" y="425"/>
                </a:cubicBezTo>
                <a:cubicBezTo>
                  <a:pt x="748" y="432"/>
                  <a:pt x="746" y="437"/>
                  <a:pt x="742" y="441"/>
                </a:cubicBezTo>
                <a:cubicBezTo>
                  <a:pt x="738" y="444"/>
                  <a:pt x="734" y="446"/>
                  <a:pt x="728" y="447"/>
                </a:cubicBezTo>
                <a:close/>
                <a:moveTo>
                  <a:pt x="717" y="333"/>
                </a:moveTo>
                <a:lnTo>
                  <a:pt x="717" y="371"/>
                </a:lnTo>
                <a:cubicBezTo>
                  <a:pt x="713" y="369"/>
                  <a:pt x="709" y="367"/>
                  <a:pt x="707" y="365"/>
                </a:cubicBezTo>
                <a:cubicBezTo>
                  <a:pt x="702" y="362"/>
                  <a:pt x="699" y="357"/>
                  <a:pt x="699" y="352"/>
                </a:cubicBezTo>
                <a:cubicBezTo>
                  <a:pt x="699" y="346"/>
                  <a:pt x="701" y="341"/>
                  <a:pt x="705" y="338"/>
                </a:cubicBezTo>
                <a:cubicBezTo>
                  <a:pt x="708" y="335"/>
                  <a:pt x="712" y="333"/>
                  <a:pt x="717" y="333"/>
                </a:cubicBezTo>
                <a:close/>
                <a:moveTo>
                  <a:pt x="809" y="525"/>
                </a:moveTo>
                <a:lnTo>
                  <a:pt x="808" y="266"/>
                </a:lnTo>
                <a:lnTo>
                  <a:pt x="724" y="209"/>
                </a:lnTo>
                <a:lnTo>
                  <a:pt x="640" y="265"/>
                </a:lnTo>
                <a:lnTo>
                  <a:pt x="640" y="523"/>
                </a:lnTo>
                <a:lnTo>
                  <a:pt x="809" y="525"/>
                </a:lnTo>
                <a:close/>
                <a:moveTo>
                  <a:pt x="669" y="419"/>
                </a:moveTo>
                <a:lnTo>
                  <a:pt x="699" y="419"/>
                </a:lnTo>
                <a:cubicBezTo>
                  <a:pt x="698" y="429"/>
                  <a:pt x="700" y="436"/>
                  <a:pt x="704" y="440"/>
                </a:cubicBezTo>
                <a:cubicBezTo>
                  <a:pt x="708" y="444"/>
                  <a:pt x="712" y="446"/>
                  <a:pt x="718" y="447"/>
                </a:cubicBezTo>
                <a:lnTo>
                  <a:pt x="717" y="400"/>
                </a:lnTo>
                <a:cubicBezTo>
                  <a:pt x="702" y="395"/>
                  <a:pt x="690" y="390"/>
                  <a:pt x="683" y="383"/>
                </a:cubicBezTo>
                <a:cubicBezTo>
                  <a:pt x="676" y="376"/>
                  <a:pt x="672" y="367"/>
                  <a:pt x="671" y="355"/>
                </a:cubicBezTo>
                <a:cubicBezTo>
                  <a:pt x="671" y="341"/>
                  <a:pt x="676" y="330"/>
                  <a:pt x="685" y="322"/>
                </a:cubicBezTo>
                <a:cubicBezTo>
                  <a:pt x="693" y="315"/>
                  <a:pt x="703" y="311"/>
                  <a:pt x="717" y="310"/>
                </a:cubicBezTo>
                <a:lnTo>
                  <a:pt x="716" y="294"/>
                </a:lnTo>
                <a:lnTo>
                  <a:pt x="726" y="294"/>
                </a:lnTo>
                <a:lnTo>
                  <a:pt x="726" y="310"/>
                </a:lnTo>
                <a:cubicBezTo>
                  <a:pt x="741" y="310"/>
                  <a:pt x="752" y="314"/>
                  <a:pt x="760" y="321"/>
                </a:cubicBezTo>
                <a:cubicBezTo>
                  <a:pt x="769" y="329"/>
                  <a:pt x="774" y="341"/>
                  <a:pt x="774" y="355"/>
                </a:cubicBezTo>
                <a:lnTo>
                  <a:pt x="746" y="355"/>
                </a:lnTo>
                <a:cubicBezTo>
                  <a:pt x="745" y="347"/>
                  <a:pt x="744" y="341"/>
                  <a:pt x="740" y="338"/>
                </a:cubicBezTo>
                <a:cubicBezTo>
                  <a:pt x="737" y="335"/>
                  <a:pt x="733" y="333"/>
                  <a:pt x="727" y="333"/>
                </a:cubicBezTo>
                <a:lnTo>
                  <a:pt x="727" y="375"/>
                </a:lnTo>
                <a:lnTo>
                  <a:pt x="730" y="375"/>
                </a:lnTo>
                <a:cubicBezTo>
                  <a:pt x="747" y="380"/>
                  <a:pt x="759" y="387"/>
                  <a:pt x="767" y="394"/>
                </a:cubicBezTo>
                <a:cubicBezTo>
                  <a:pt x="774" y="401"/>
                  <a:pt x="778" y="411"/>
                  <a:pt x="778" y="423"/>
                </a:cubicBezTo>
                <a:cubicBezTo>
                  <a:pt x="778" y="438"/>
                  <a:pt x="773" y="450"/>
                  <a:pt x="763" y="458"/>
                </a:cubicBezTo>
                <a:cubicBezTo>
                  <a:pt x="754" y="466"/>
                  <a:pt x="743" y="470"/>
                  <a:pt x="728" y="471"/>
                </a:cubicBezTo>
                <a:lnTo>
                  <a:pt x="728" y="492"/>
                </a:lnTo>
                <a:lnTo>
                  <a:pt x="718" y="492"/>
                </a:lnTo>
                <a:lnTo>
                  <a:pt x="718" y="471"/>
                </a:lnTo>
                <a:cubicBezTo>
                  <a:pt x="702" y="470"/>
                  <a:pt x="690" y="465"/>
                  <a:pt x="682" y="458"/>
                </a:cubicBezTo>
                <a:cubicBezTo>
                  <a:pt x="673" y="450"/>
                  <a:pt x="669" y="438"/>
                  <a:pt x="669" y="423"/>
                </a:cubicBezTo>
                <a:lnTo>
                  <a:pt x="669" y="419"/>
                </a:lnTo>
                <a:close/>
              </a:path>
            </a:pathLst>
          </a:custGeom>
          <a:solidFill>
            <a:srgbClr val="2B558E"/>
          </a:solidFill>
          <a:ln>
            <a:noFill/>
          </a:ln>
        </p:spPr>
      </p:sp>
      <p:grpSp>
        <p:nvGrpSpPr>
          <p:cNvPr id="3" name="组合 2"/>
          <p:cNvGrpSpPr/>
          <p:nvPr/>
        </p:nvGrpSpPr>
        <p:grpSpPr>
          <a:xfrm>
            <a:off x="4560788" y="1939172"/>
            <a:ext cx="3168352" cy="1322070"/>
            <a:chOff x="4560788" y="1939172"/>
            <a:chExt cx="3168352" cy="1322070"/>
          </a:xfrm>
        </p:grpSpPr>
        <p:sp>
          <p:nvSpPr>
            <p:cNvPr id="38" name="圆角矩形 34"/>
            <p:cNvSpPr/>
            <p:nvPr/>
          </p:nvSpPr>
          <p:spPr>
            <a:xfrm>
              <a:off x="4560788" y="2534909"/>
              <a:ext cx="3168352" cy="645180"/>
            </a:xfrm>
            <a:prstGeom prst="roundRect">
              <a:avLst/>
            </a:prstGeom>
            <a:gradFill>
              <a:gsLst>
                <a:gs pos="27000">
                  <a:schemeClr val="accent1">
                    <a:lumMod val="80000"/>
                    <a:lumOff val="20000"/>
                  </a:schemeClr>
                </a:gs>
                <a:gs pos="76000">
                  <a:schemeClr val="accent4">
                    <a:lumMod val="80000"/>
                    <a:lumOff val="20000"/>
                  </a:schemeClr>
                </a:gs>
              </a:gsLst>
              <a:lin ang="18900000" scaled="1"/>
            </a:gra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658018" y="1939172"/>
              <a:ext cx="2741295" cy="1322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－ </a:t>
              </a: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研究结果－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矩形 4"/>
          <p:cNvSpPr/>
          <p:nvPr/>
        </p:nvSpPr>
        <p:spPr>
          <a:xfrm>
            <a:off x="-1188085" y="-22860"/>
            <a:ext cx="9958705" cy="499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数据抽样是否提高了现有DLVD方法的有效性？</a:t>
            </a:r>
            <a:endParaRPr lang="zh-CN" altLang="en-US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55650" y="768985"/>
            <a:ext cx="6261100" cy="45866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20890" y="3896995"/>
            <a:ext cx="2054860" cy="1818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该图表示的内容</a:t>
            </a:r>
            <a:r>
              <a:rPr lang="zh-CN" altLang="en-US"/>
              <a:t>为每种数据抽样方法在不同的评估指标方面的结果，包括不抽样。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9750" y="2713355"/>
            <a:ext cx="8142605" cy="27374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1188085" y="-22860"/>
            <a:ext cx="9958705" cy="499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r>
              <a:rPr lang="zh-CN" altLang="en-US" sz="28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数据抽样是否提高了现有DLVD方法的有效性？</a:t>
            </a:r>
            <a:endParaRPr lang="zh-CN" altLang="en-US" sz="28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9750" y="985520"/>
            <a:ext cx="8174355" cy="1476375"/>
          </a:xfrm>
          <a:prstGeom prst="rect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rtlCol="0" anchor="t">
            <a:spAutoFit/>
          </a:bodyPr>
          <a:p>
            <a:r>
              <a:rPr lang="en-US" altLang="zh-CN"/>
              <a:t>1</a:t>
            </a:r>
            <a:r>
              <a:rPr lang="zh-CN" altLang="en-US"/>
              <a:t>、不管是哪种采样方法都在某些方面提高了模型</a:t>
            </a:r>
            <a:r>
              <a:rPr lang="zh-CN" altLang="en-US"/>
              <a:t>性能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、过采样比欠采样表现好、</a:t>
            </a:r>
            <a:r>
              <a:rPr lang="en-US" altLang="zh-CN"/>
              <a:t>Sampling_R</a:t>
            </a:r>
            <a:r>
              <a:rPr lang="zh-CN" altLang="en-US"/>
              <a:t>比</a:t>
            </a:r>
            <a:r>
              <a:rPr lang="en-US" altLang="zh-CN"/>
              <a:t>Sampling_L</a:t>
            </a:r>
            <a:r>
              <a:rPr lang="zh-CN" altLang="en-US"/>
              <a:t>表现</a:t>
            </a:r>
            <a:r>
              <a:rPr lang="zh-CN" altLang="en-US"/>
              <a:t>好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ROS_R</a:t>
            </a:r>
            <a:r>
              <a:rPr lang="zh-CN" altLang="en-US"/>
              <a:t>方法是表现最好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-22860"/>
            <a:ext cx="682244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数据采样是否提高了DLVD学习</a:t>
            </a:r>
            <a:r>
              <a:rPr lang="zh-CN" altLang="en-US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漏洞模式的能力？</a:t>
            </a:r>
            <a:endParaRPr lang="zh-CN" altLang="en-US" sz="2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1550" y="1561465"/>
            <a:ext cx="7598410" cy="3502660"/>
          </a:xfrm>
          <a:prstGeom prst="rect">
            <a:avLst/>
          </a:prstGeom>
        </p:spPr>
      </p:pic>
      <p:sp>
        <p:nvSpPr>
          <p:cNvPr id="10" name="右箭头 9"/>
          <p:cNvSpPr/>
          <p:nvPr/>
        </p:nvSpPr>
        <p:spPr>
          <a:xfrm>
            <a:off x="611505" y="2635885"/>
            <a:ext cx="515620" cy="2330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11505" y="4291965"/>
            <a:ext cx="515620" cy="2330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611505" y="4580255"/>
            <a:ext cx="515620" cy="23304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563370" y="913130"/>
            <a:ext cx="57854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ROS_R提高了DLVD方法学习真正脆弱模式的能力</a:t>
            </a:r>
            <a:endParaRPr lang="zh-CN" altLang="en-US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-22860"/>
            <a:ext cx="6822440" cy="46037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数据采样是否提高了DLVD学习</a:t>
            </a:r>
            <a:r>
              <a:rPr lang="zh-CN" altLang="en-US" sz="24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漏洞模式的能力？</a:t>
            </a:r>
            <a:endParaRPr lang="zh-CN" altLang="en-US" sz="24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1777365"/>
            <a:ext cx="7955915" cy="22999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任意多边形: 形状 4"/>
          <p:cNvSpPr/>
          <p:nvPr>
            <p:custDataLst>
              <p:tags r:id="rId1"/>
            </p:custDataLst>
          </p:nvPr>
        </p:nvSpPr>
        <p:spPr>
          <a:xfrm>
            <a:off x="4957040" y="-1"/>
            <a:ext cx="2562194" cy="5715002"/>
          </a:xfrm>
          <a:custGeom>
            <a:avLst/>
            <a:gdLst>
              <a:gd name="connsiteX0" fmla="*/ 3012597 w 3416259"/>
              <a:gd name="connsiteY0" fmla="*/ 0 h 6858002"/>
              <a:gd name="connsiteX1" fmla="*/ 3416259 w 3416259"/>
              <a:gd name="connsiteY1" fmla="*/ 0 h 6858002"/>
              <a:gd name="connsiteX2" fmla="*/ 403662 w 3416259"/>
              <a:gd name="connsiteY2" fmla="*/ 6858002 h 6858002"/>
              <a:gd name="connsiteX3" fmla="*/ 0 w 3416259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6259" h="6858002">
                <a:moveTo>
                  <a:pt x="3012597" y="0"/>
                </a:moveTo>
                <a:lnTo>
                  <a:pt x="3416259" y="0"/>
                </a:lnTo>
                <a:lnTo>
                  <a:pt x="403662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kumimoji="1" lang="zh-CN" altLang="en-US" sz="12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任意多边形: 形状 5"/>
          <p:cNvSpPr/>
          <p:nvPr>
            <p:custDataLst>
              <p:tags r:id="rId2"/>
            </p:custDataLst>
          </p:nvPr>
        </p:nvSpPr>
        <p:spPr>
          <a:xfrm>
            <a:off x="5402296" y="-1"/>
            <a:ext cx="3742153" cy="5715002"/>
          </a:xfrm>
          <a:custGeom>
            <a:avLst/>
            <a:gdLst>
              <a:gd name="connsiteX0" fmla="*/ 3006417 w 4989538"/>
              <a:gd name="connsiteY0" fmla="*/ 0 h 6858002"/>
              <a:gd name="connsiteX1" fmla="*/ 4989538 w 4989538"/>
              <a:gd name="connsiteY1" fmla="*/ 0 h 6858002"/>
              <a:gd name="connsiteX2" fmla="*/ 4989538 w 4989538"/>
              <a:gd name="connsiteY2" fmla="*/ 2584276 h 6858002"/>
              <a:gd name="connsiteX3" fmla="*/ 3116018 w 4989538"/>
              <a:gd name="connsiteY3" fmla="*/ 6858002 h 6858002"/>
              <a:gd name="connsiteX4" fmla="*/ 0 w 4989538"/>
              <a:gd name="connsiteY4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9538" h="6858002">
                <a:moveTo>
                  <a:pt x="3006417" y="0"/>
                </a:moveTo>
                <a:lnTo>
                  <a:pt x="4989538" y="0"/>
                </a:lnTo>
                <a:lnTo>
                  <a:pt x="4989538" y="2584276"/>
                </a:lnTo>
                <a:lnTo>
                  <a:pt x="3116018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kumimoji="1" lang="zh-CN" altLang="en-US" sz="12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0" y="1708154"/>
            <a:ext cx="9144000" cy="3314782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63500" algn="ctr" rotWithShape="0">
              <a:schemeClr val="dk1">
                <a:lumMod val="95000"/>
                <a:lumOff val="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kumimoji="1" lang="zh-CN" altLang="en-US" sz="12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685772" y="666750"/>
            <a:ext cx="5943600" cy="571500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 lnSpcReduction="1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300" b="1" spc="17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论文简介：</a:t>
            </a:r>
            <a:endParaRPr lang="zh-CN" altLang="en-US" sz="3300" b="1" spc="17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>
            <p:custDataLst>
              <p:tags r:id="rId5"/>
            </p:custDataLst>
          </p:nvPr>
        </p:nvSpPr>
        <p:spPr>
          <a:xfrm>
            <a:off x="685800" y="2058596"/>
            <a:ext cx="688831" cy="644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374159" y="2058596"/>
            <a:ext cx="7084041" cy="64486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>
            <p:custDataLst>
              <p:tags r:id="rId7"/>
            </p:custDataLst>
          </p:nvPr>
        </p:nvSpPr>
        <p:spPr>
          <a:xfrm>
            <a:off x="1592107" y="2097364"/>
            <a:ext cx="6752627" cy="567328"/>
          </a:xfrm>
          <a:prstGeom prst="rect">
            <a:avLst/>
          </a:prstGeom>
        </p:spPr>
        <p:txBody>
          <a:bodyPr wrap="square" lIns="67500" tIns="35100" rIns="67500" bIns="35100" anchor="ctr" anchorCtr="0">
            <a:no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zh-CN" altLang="en-US" sz="1600" spc="6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论文名称：Does data sampling improve deep learning-based vulnerability detection? Yeas! and Nays!</a:t>
            </a:r>
            <a:endParaRPr lang="zh-CN" altLang="en-US" sz="1600" spc="6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8"/>
            </p:custDataLst>
          </p:nvPr>
        </p:nvSpPr>
        <p:spPr>
          <a:xfrm>
            <a:off x="685800" y="3043384"/>
            <a:ext cx="688831" cy="6448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1374159" y="3043384"/>
            <a:ext cx="7084041" cy="64486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1592107" y="3082150"/>
            <a:ext cx="6752627" cy="567328"/>
          </a:xfrm>
          <a:prstGeom prst="rect">
            <a:avLst/>
          </a:prstGeom>
        </p:spPr>
        <p:txBody>
          <a:bodyPr wrap="square" lIns="67500" tIns="35100" rIns="67500" bIns="35100" anchor="ctr" anchorCtr="0">
            <a:norm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</a:pPr>
            <a:r>
              <a:rPr lang="zh-CN" altLang="en-US" sz="1600" spc="11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作者：Yi Li, Shaohua Wang，Xu Yang, Shaowei Wang</a:t>
            </a:r>
            <a:endParaRPr lang="zh-CN" altLang="en-US" sz="1600" spc="11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>
            <p:custDataLst>
              <p:tags r:id="rId11"/>
            </p:custDataLst>
          </p:nvPr>
        </p:nvSpPr>
        <p:spPr>
          <a:xfrm>
            <a:off x="685800" y="4028171"/>
            <a:ext cx="688831" cy="6448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12"/>
            </p:custDataLst>
          </p:nvPr>
        </p:nvSpPr>
        <p:spPr>
          <a:xfrm>
            <a:off x="1374159" y="4028171"/>
            <a:ext cx="7084041" cy="64486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19" name="文本框 18"/>
          <p:cNvSpPr txBox="1"/>
          <p:nvPr>
            <p:custDataLst>
              <p:tags r:id="rId13"/>
            </p:custDataLst>
          </p:nvPr>
        </p:nvSpPr>
        <p:spPr>
          <a:xfrm>
            <a:off x="1592107" y="4066938"/>
            <a:ext cx="6752627" cy="567328"/>
          </a:xfrm>
          <a:prstGeom prst="rect">
            <a:avLst/>
          </a:prstGeom>
        </p:spPr>
        <p:txBody>
          <a:bodyPr wrap="square" lIns="67500" tIns="35100" rIns="67500" bIns="35100" anchor="ctr" anchorCtr="0">
            <a:noAutofit/>
          </a:bodyPr>
          <a:lstStyle>
            <a:defPPr>
              <a:defRPr lang="zh-CN"/>
            </a:defPPr>
            <a:lvl1pPr>
              <a:defRPr sz="1400">
                <a:solidFill>
                  <a:prstClr val="white"/>
                </a:solidFill>
              </a:defRPr>
            </a:lvl1pPr>
          </a:lstStyle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FontTx/>
            </a:pPr>
            <a:r>
              <a:rPr lang="zh-CN" altLang="en-US" sz="1600" spc="6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发表会议：2023 IEEE/ACM 45th International Conference on Software Engineering (ICSE)</a:t>
            </a:r>
            <a:endParaRPr lang="zh-CN" altLang="en-US" sz="1600" spc="6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4"/>
            </p:custDataLst>
          </p:nvPr>
        </p:nvSpPr>
        <p:spPr>
          <a:xfrm>
            <a:off x="845598" y="4087740"/>
            <a:ext cx="369236" cy="526197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z="30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000" b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5"/>
            </p:custDataLst>
          </p:nvPr>
        </p:nvSpPr>
        <p:spPr>
          <a:xfrm>
            <a:off x="845598" y="3102952"/>
            <a:ext cx="369236" cy="526197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z="30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000" b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845598" y="2118166"/>
            <a:ext cx="369236" cy="526197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lstStyle/>
          <a:p>
            <a:r>
              <a:rPr lang="en-US" altLang="zh-CN" sz="3000" b="1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000" b="1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2074433" cy="5761308"/>
            <a:chOff x="0" y="0"/>
            <a:chExt cx="2074433" cy="5761308"/>
          </a:xfrm>
        </p:grpSpPr>
        <p:sp>
          <p:nvSpPr>
            <p:cNvPr id="43" name="矩形 42"/>
            <p:cNvSpPr/>
            <p:nvPr/>
          </p:nvSpPr>
          <p:spPr>
            <a:xfrm>
              <a:off x="0" y="0"/>
              <a:ext cx="2074433" cy="5761308"/>
            </a:xfrm>
            <a:prstGeom prst="rect">
              <a:avLst/>
            </a:prstGeom>
            <a:gradFill>
              <a:gsLst>
                <a:gs pos="27000">
                  <a:schemeClr val="accent1"/>
                </a:gs>
                <a:gs pos="76000">
                  <a:schemeClr val="accent4"/>
                </a:gs>
              </a:gsLst>
              <a:lin ang="189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7DD6"/>
                </a:solidFill>
                <a:cs typeface="+mn-ea"/>
                <a:sym typeface="+mn-l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4467" y="2425452"/>
              <a:ext cx="1195070" cy="2476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研究背景－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研究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方法－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研究结果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l">
                <a:lnSpc>
                  <a:spcPct val="250000"/>
                </a:lnSpc>
              </a:pP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250000"/>
                </a:lnSpc>
              </a:pP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73298" y="593254"/>
              <a:ext cx="1536206" cy="1544166"/>
              <a:chOff x="273298" y="593254"/>
              <a:chExt cx="1536206" cy="1544166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73298" y="593254"/>
                <a:ext cx="1536206" cy="15441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C7DD6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5" name="图片 4" descr="C:\Users\qsm10\Desktop\6f438fe2dd0c3657c7a9615ad1822b32.png6f438fe2dd0c3657c7a9615ad1822b32"/>
              <p:cNvPicPr>
                <a:picLocks noChangeAspect="1"/>
              </p:cNvPicPr>
              <p:nvPr/>
            </p:nvPicPr>
            <p:blipFill>
              <a:blip r:embed="rId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>
                <a:off x="339330" y="710016"/>
                <a:ext cx="1395771" cy="1310640"/>
              </a:xfrm>
              <a:prstGeom prst="rect">
                <a:avLst/>
              </a:prstGeom>
            </p:spPr>
          </p:pic>
        </p:grpSp>
      </p:grpSp>
      <p:sp>
        <p:nvSpPr>
          <p:cNvPr id="37" name="book-of-text-opened-with-a-bookmark_21570"/>
          <p:cNvSpPr>
            <a:spLocks noChangeAspect="1"/>
          </p:cNvSpPr>
          <p:nvPr/>
        </p:nvSpPr>
        <p:spPr bwMode="auto">
          <a:xfrm>
            <a:off x="3115773" y="2534909"/>
            <a:ext cx="922800" cy="645181"/>
          </a:xfrm>
          <a:custGeom>
            <a:avLst/>
            <a:gdLst>
              <a:gd name="T0" fmla="*/ 902 w 934"/>
              <a:gd name="T1" fmla="*/ 0 h 654"/>
              <a:gd name="T2" fmla="*/ 32 w 934"/>
              <a:gd name="T3" fmla="*/ 56 h 654"/>
              <a:gd name="T4" fmla="*/ 0 w 934"/>
              <a:gd name="T5" fmla="*/ 654 h 654"/>
              <a:gd name="T6" fmla="*/ 934 w 934"/>
              <a:gd name="T7" fmla="*/ 56 h 654"/>
              <a:gd name="T8" fmla="*/ 63 w 934"/>
              <a:gd name="T9" fmla="*/ 56 h 654"/>
              <a:gd name="T10" fmla="*/ 452 w 934"/>
              <a:gd name="T11" fmla="*/ 31 h 654"/>
              <a:gd name="T12" fmla="*/ 452 w 934"/>
              <a:gd name="T13" fmla="*/ 600 h 654"/>
              <a:gd name="T14" fmla="*/ 63 w 934"/>
              <a:gd name="T15" fmla="*/ 56 h 654"/>
              <a:gd name="T16" fmla="*/ 543 w 934"/>
              <a:gd name="T17" fmla="*/ 223 h 654"/>
              <a:gd name="T18" fmla="*/ 643 w 934"/>
              <a:gd name="T19" fmla="*/ 223 h 654"/>
              <a:gd name="T20" fmla="*/ 643 w 934"/>
              <a:gd name="T21" fmla="*/ 31 h 654"/>
              <a:gd name="T22" fmla="*/ 871 w 934"/>
              <a:gd name="T23" fmla="*/ 56 h 654"/>
              <a:gd name="T24" fmla="*/ 483 w 934"/>
              <a:gd name="T25" fmla="*/ 600 h 654"/>
              <a:gd name="T26" fmla="*/ 483 w 934"/>
              <a:gd name="T27" fmla="*/ 31 h 654"/>
              <a:gd name="T28" fmla="*/ 543 w 934"/>
              <a:gd name="T29" fmla="*/ 56 h 654"/>
              <a:gd name="T30" fmla="*/ 409 w 934"/>
              <a:gd name="T31" fmla="*/ 425 h 654"/>
              <a:gd name="T32" fmla="*/ 104 w 934"/>
              <a:gd name="T33" fmla="*/ 456 h 654"/>
              <a:gd name="T34" fmla="*/ 101 w 934"/>
              <a:gd name="T35" fmla="*/ 509 h 654"/>
              <a:gd name="T36" fmla="*/ 406 w 934"/>
              <a:gd name="T37" fmla="*/ 540 h 654"/>
              <a:gd name="T38" fmla="*/ 101 w 934"/>
              <a:gd name="T39" fmla="*/ 509 h 654"/>
              <a:gd name="T40" fmla="*/ 112 w 934"/>
              <a:gd name="T41" fmla="*/ 228 h 654"/>
              <a:gd name="T42" fmla="*/ 170 w 934"/>
              <a:gd name="T43" fmla="*/ 106 h 654"/>
              <a:gd name="T44" fmla="*/ 228 w 934"/>
              <a:gd name="T45" fmla="*/ 228 h 654"/>
              <a:gd name="T46" fmla="*/ 201 w 934"/>
              <a:gd name="T47" fmla="*/ 228 h 654"/>
              <a:gd name="T48" fmla="*/ 147 w 934"/>
              <a:gd name="T49" fmla="*/ 203 h 654"/>
              <a:gd name="T50" fmla="*/ 125 w 934"/>
              <a:gd name="T51" fmla="*/ 228 h 654"/>
              <a:gd name="T52" fmla="*/ 247 w 934"/>
              <a:gd name="T53" fmla="*/ 136 h 654"/>
              <a:gd name="T54" fmla="*/ 406 w 934"/>
              <a:gd name="T55" fmla="*/ 105 h 654"/>
              <a:gd name="T56" fmla="*/ 406 w 934"/>
              <a:gd name="T57" fmla="*/ 216 h 654"/>
              <a:gd name="T58" fmla="*/ 247 w 934"/>
              <a:gd name="T59" fmla="*/ 185 h 654"/>
              <a:gd name="T60" fmla="*/ 406 w 934"/>
              <a:gd name="T61" fmla="*/ 216 h 654"/>
              <a:gd name="T62" fmla="*/ 107 w 934"/>
              <a:gd name="T63" fmla="*/ 295 h 654"/>
              <a:gd name="T64" fmla="*/ 406 w 934"/>
              <a:gd name="T65" fmla="*/ 264 h 654"/>
              <a:gd name="T66" fmla="*/ 406 w 934"/>
              <a:gd name="T67" fmla="*/ 295 h 654"/>
              <a:gd name="T68" fmla="*/ 107 w 934"/>
              <a:gd name="T69" fmla="*/ 375 h 654"/>
              <a:gd name="T70" fmla="*/ 406 w 934"/>
              <a:gd name="T71" fmla="*/ 344 h 654"/>
              <a:gd name="T72" fmla="*/ 406 w 934"/>
              <a:gd name="T73" fmla="*/ 375 h 654"/>
              <a:gd name="T74" fmla="*/ 727 w 934"/>
              <a:gd name="T75" fmla="*/ 404 h 654"/>
              <a:gd name="T76" fmla="*/ 748 w 934"/>
              <a:gd name="T77" fmla="*/ 425 h 654"/>
              <a:gd name="T78" fmla="*/ 728 w 934"/>
              <a:gd name="T79" fmla="*/ 447 h 654"/>
              <a:gd name="T80" fmla="*/ 717 w 934"/>
              <a:gd name="T81" fmla="*/ 371 h 654"/>
              <a:gd name="T82" fmla="*/ 699 w 934"/>
              <a:gd name="T83" fmla="*/ 352 h 654"/>
              <a:gd name="T84" fmla="*/ 717 w 934"/>
              <a:gd name="T85" fmla="*/ 333 h 654"/>
              <a:gd name="T86" fmla="*/ 808 w 934"/>
              <a:gd name="T87" fmla="*/ 266 h 654"/>
              <a:gd name="T88" fmla="*/ 640 w 934"/>
              <a:gd name="T89" fmla="*/ 265 h 654"/>
              <a:gd name="T90" fmla="*/ 809 w 934"/>
              <a:gd name="T91" fmla="*/ 525 h 654"/>
              <a:gd name="T92" fmla="*/ 699 w 934"/>
              <a:gd name="T93" fmla="*/ 419 h 654"/>
              <a:gd name="T94" fmla="*/ 718 w 934"/>
              <a:gd name="T95" fmla="*/ 447 h 654"/>
              <a:gd name="T96" fmla="*/ 683 w 934"/>
              <a:gd name="T97" fmla="*/ 383 h 654"/>
              <a:gd name="T98" fmla="*/ 685 w 934"/>
              <a:gd name="T99" fmla="*/ 322 h 654"/>
              <a:gd name="T100" fmla="*/ 716 w 934"/>
              <a:gd name="T101" fmla="*/ 294 h 654"/>
              <a:gd name="T102" fmla="*/ 726 w 934"/>
              <a:gd name="T103" fmla="*/ 310 h 654"/>
              <a:gd name="T104" fmla="*/ 774 w 934"/>
              <a:gd name="T105" fmla="*/ 355 h 654"/>
              <a:gd name="T106" fmla="*/ 740 w 934"/>
              <a:gd name="T107" fmla="*/ 338 h 654"/>
              <a:gd name="T108" fmla="*/ 727 w 934"/>
              <a:gd name="T109" fmla="*/ 375 h 654"/>
              <a:gd name="T110" fmla="*/ 767 w 934"/>
              <a:gd name="T111" fmla="*/ 394 h 654"/>
              <a:gd name="T112" fmla="*/ 763 w 934"/>
              <a:gd name="T113" fmla="*/ 458 h 654"/>
              <a:gd name="T114" fmla="*/ 728 w 934"/>
              <a:gd name="T115" fmla="*/ 492 h 654"/>
              <a:gd name="T116" fmla="*/ 718 w 934"/>
              <a:gd name="T117" fmla="*/ 471 h 654"/>
              <a:gd name="T118" fmla="*/ 669 w 934"/>
              <a:gd name="T119" fmla="*/ 423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34" h="654">
                <a:moveTo>
                  <a:pt x="902" y="56"/>
                </a:moveTo>
                <a:lnTo>
                  <a:pt x="902" y="0"/>
                </a:lnTo>
                <a:lnTo>
                  <a:pt x="32" y="0"/>
                </a:lnTo>
                <a:lnTo>
                  <a:pt x="32" y="56"/>
                </a:lnTo>
                <a:lnTo>
                  <a:pt x="0" y="56"/>
                </a:lnTo>
                <a:lnTo>
                  <a:pt x="0" y="654"/>
                </a:lnTo>
                <a:lnTo>
                  <a:pt x="934" y="654"/>
                </a:lnTo>
                <a:lnTo>
                  <a:pt x="934" y="56"/>
                </a:lnTo>
                <a:lnTo>
                  <a:pt x="902" y="56"/>
                </a:lnTo>
                <a:close/>
                <a:moveTo>
                  <a:pt x="63" y="56"/>
                </a:moveTo>
                <a:lnTo>
                  <a:pt x="63" y="31"/>
                </a:lnTo>
                <a:lnTo>
                  <a:pt x="452" y="31"/>
                </a:lnTo>
                <a:lnTo>
                  <a:pt x="452" y="56"/>
                </a:lnTo>
                <a:lnTo>
                  <a:pt x="452" y="600"/>
                </a:lnTo>
                <a:lnTo>
                  <a:pt x="63" y="600"/>
                </a:lnTo>
                <a:lnTo>
                  <a:pt x="63" y="56"/>
                </a:lnTo>
                <a:close/>
                <a:moveTo>
                  <a:pt x="543" y="56"/>
                </a:moveTo>
                <a:lnTo>
                  <a:pt x="543" y="223"/>
                </a:lnTo>
                <a:lnTo>
                  <a:pt x="593" y="187"/>
                </a:lnTo>
                <a:lnTo>
                  <a:pt x="643" y="223"/>
                </a:lnTo>
                <a:lnTo>
                  <a:pt x="643" y="56"/>
                </a:lnTo>
                <a:lnTo>
                  <a:pt x="643" y="31"/>
                </a:lnTo>
                <a:lnTo>
                  <a:pt x="871" y="31"/>
                </a:lnTo>
                <a:lnTo>
                  <a:pt x="871" y="56"/>
                </a:lnTo>
                <a:lnTo>
                  <a:pt x="871" y="600"/>
                </a:lnTo>
                <a:lnTo>
                  <a:pt x="483" y="600"/>
                </a:lnTo>
                <a:lnTo>
                  <a:pt x="483" y="56"/>
                </a:lnTo>
                <a:lnTo>
                  <a:pt x="483" y="31"/>
                </a:lnTo>
                <a:lnTo>
                  <a:pt x="543" y="31"/>
                </a:lnTo>
                <a:lnTo>
                  <a:pt x="543" y="56"/>
                </a:lnTo>
                <a:close/>
                <a:moveTo>
                  <a:pt x="104" y="425"/>
                </a:moveTo>
                <a:lnTo>
                  <a:pt x="409" y="425"/>
                </a:lnTo>
                <a:lnTo>
                  <a:pt x="409" y="456"/>
                </a:lnTo>
                <a:lnTo>
                  <a:pt x="104" y="456"/>
                </a:lnTo>
                <a:lnTo>
                  <a:pt x="104" y="425"/>
                </a:lnTo>
                <a:close/>
                <a:moveTo>
                  <a:pt x="101" y="509"/>
                </a:moveTo>
                <a:lnTo>
                  <a:pt x="406" y="509"/>
                </a:lnTo>
                <a:lnTo>
                  <a:pt x="406" y="540"/>
                </a:lnTo>
                <a:lnTo>
                  <a:pt x="101" y="540"/>
                </a:lnTo>
                <a:lnTo>
                  <a:pt x="101" y="509"/>
                </a:lnTo>
                <a:close/>
                <a:moveTo>
                  <a:pt x="125" y="228"/>
                </a:moveTo>
                <a:lnTo>
                  <a:pt x="112" y="228"/>
                </a:lnTo>
                <a:lnTo>
                  <a:pt x="155" y="106"/>
                </a:lnTo>
                <a:lnTo>
                  <a:pt x="170" y="106"/>
                </a:lnTo>
                <a:lnTo>
                  <a:pt x="185" y="106"/>
                </a:lnTo>
                <a:lnTo>
                  <a:pt x="228" y="228"/>
                </a:lnTo>
                <a:lnTo>
                  <a:pt x="215" y="228"/>
                </a:lnTo>
                <a:lnTo>
                  <a:pt x="201" y="228"/>
                </a:lnTo>
                <a:lnTo>
                  <a:pt x="193" y="203"/>
                </a:lnTo>
                <a:lnTo>
                  <a:pt x="147" y="203"/>
                </a:lnTo>
                <a:lnTo>
                  <a:pt x="139" y="228"/>
                </a:lnTo>
                <a:lnTo>
                  <a:pt x="125" y="228"/>
                </a:lnTo>
                <a:close/>
                <a:moveTo>
                  <a:pt x="406" y="136"/>
                </a:moveTo>
                <a:lnTo>
                  <a:pt x="247" y="136"/>
                </a:lnTo>
                <a:lnTo>
                  <a:pt x="247" y="105"/>
                </a:lnTo>
                <a:lnTo>
                  <a:pt x="406" y="105"/>
                </a:lnTo>
                <a:lnTo>
                  <a:pt x="406" y="136"/>
                </a:lnTo>
                <a:close/>
                <a:moveTo>
                  <a:pt x="406" y="216"/>
                </a:moveTo>
                <a:lnTo>
                  <a:pt x="247" y="216"/>
                </a:lnTo>
                <a:lnTo>
                  <a:pt x="247" y="185"/>
                </a:lnTo>
                <a:lnTo>
                  <a:pt x="406" y="185"/>
                </a:lnTo>
                <a:lnTo>
                  <a:pt x="406" y="216"/>
                </a:lnTo>
                <a:close/>
                <a:moveTo>
                  <a:pt x="406" y="295"/>
                </a:moveTo>
                <a:lnTo>
                  <a:pt x="107" y="295"/>
                </a:lnTo>
                <a:lnTo>
                  <a:pt x="107" y="264"/>
                </a:lnTo>
                <a:lnTo>
                  <a:pt x="406" y="264"/>
                </a:lnTo>
                <a:lnTo>
                  <a:pt x="406" y="295"/>
                </a:lnTo>
                <a:lnTo>
                  <a:pt x="406" y="295"/>
                </a:lnTo>
                <a:close/>
                <a:moveTo>
                  <a:pt x="406" y="375"/>
                </a:moveTo>
                <a:lnTo>
                  <a:pt x="107" y="375"/>
                </a:lnTo>
                <a:lnTo>
                  <a:pt x="107" y="344"/>
                </a:lnTo>
                <a:lnTo>
                  <a:pt x="406" y="344"/>
                </a:lnTo>
                <a:lnTo>
                  <a:pt x="406" y="375"/>
                </a:lnTo>
                <a:lnTo>
                  <a:pt x="406" y="375"/>
                </a:lnTo>
                <a:close/>
                <a:moveTo>
                  <a:pt x="728" y="447"/>
                </a:moveTo>
                <a:lnTo>
                  <a:pt x="727" y="404"/>
                </a:lnTo>
                <a:cubicBezTo>
                  <a:pt x="734" y="406"/>
                  <a:pt x="739" y="408"/>
                  <a:pt x="742" y="411"/>
                </a:cubicBezTo>
                <a:cubicBezTo>
                  <a:pt x="746" y="415"/>
                  <a:pt x="748" y="420"/>
                  <a:pt x="748" y="425"/>
                </a:cubicBezTo>
                <a:cubicBezTo>
                  <a:pt x="748" y="432"/>
                  <a:pt x="746" y="437"/>
                  <a:pt x="742" y="441"/>
                </a:cubicBezTo>
                <a:cubicBezTo>
                  <a:pt x="738" y="444"/>
                  <a:pt x="734" y="446"/>
                  <a:pt x="728" y="447"/>
                </a:cubicBezTo>
                <a:close/>
                <a:moveTo>
                  <a:pt x="717" y="333"/>
                </a:moveTo>
                <a:lnTo>
                  <a:pt x="717" y="371"/>
                </a:lnTo>
                <a:cubicBezTo>
                  <a:pt x="713" y="369"/>
                  <a:pt x="709" y="367"/>
                  <a:pt x="707" y="365"/>
                </a:cubicBezTo>
                <a:cubicBezTo>
                  <a:pt x="702" y="362"/>
                  <a:pt x="699" y="357"/>
                  <a:pt x="699" y="352"/>
                </a:cubicBezTo>
                <a:cubicBezTo>
                  <a:pt x="699" y="346"/>
                  <a:pt x="701" y="341"/>
                  <a:pt x="705" y="338"/>
                </a:cubicBezTo>
                <a:cubicBezTo>
                  <a:pt x="708" y="335"/>
                  <a:pt x="712" y="333"/>
                  <a:pt x="717" y="333"/>
                </a:cubicBezTo>
                <a:close/>
                <a:moveTo>
                  <a:pt x="809" y="525"/>
                </a:moveTo>
                <a:lnTo>
                  <a:pt x="808" y="266"/>
                </a:lnTo>
                <a:lnTo>
                  <a:pt x="724" y="209"/>
                </a:lnTo>
                <a:lnTo>
                  <a:pt x="640" y="265"/>
                </a:lnTo>
                <a:lnTo>
                  <a:pt x="640" y="523"/>
                </a:lnTo>
                <a:lnTo>
                  <a:pt x="809" y="525"/>
                </a:lnTo>
                <a:close/>
                <a:moveTo>
                  <a:pt x="669" y="419"/>
                </a:moveTo>
                <a:lnTo>
                  <a:pt x="699" y="419"/>
                </a:lnTo>
                <a:cubicBezTo>
                  <a:pt x="698" y="429"/>
                  <a:pt x="700" y="436"/>
                  <a:pt x="704" y="440"/>
                </a:cubicBezTo>
                <a:cubicBezTo>
                  <a:pt x="708" y="444"/>
                  <a:pt x="712" y="446"/>
                  <a:pt x="718" y="447"/>
                </a:cubicBezTo>
                <a:lnTo>
                  <a:pt x="717" y="400"/>
                </a:lnTo>
                <a:cubicBezTo>
                  <a:pt x="702" y="395"/>
                  <a:pt x="690" y="390"/>
                  <a:pt x="683" y="383"/>
                </a:cubicBezTo>
                <a:cubicBezTo>
                  <a:pt x="676" y="376"/>
                  <a:pt x="672" y="367"/>
                  <a:pt x="671" y="355"/>
                </a:cubicBezTo>
                <a:cubicBezTo>
                  <a:pt x="671" y="341"/>
                  <a:pt x="676" y="330"/>
                  <a:pt x="685" y="322"/>
                </a:cubicBezTo>
                <a:cubicBezTo>
                  <a:pt x="693" y="315"/>
                  <a:pt x="703" y="311"/>
                  <a:pt x="717" y="310"/>
                </a:cubicBezTo>
                <a:lnTo>
                  <a:pt x="716" y="294"/>
                </a:lnTo>
                <a:lnTo>
                  <a:pt x="726" y="294"/>
                </a:lnTo>
                <a:lnTo>
                  <a:pt x="726" y="310"/>
                </a:lnTo>
                <a:cubicBezTo>
                  <a:pt x="741" y="310"/>
                  <a:pt x="752" y="314"/>
                  <a:pt x="760" y="321"/>
                </a:cubicBezTo>
                <a:cubicBezTo>
                  <a:pt x="769" y="329"/>
                  <a:pt x="774" y="341"/>
                  <a:pt x="774" y="355"/>
                </a:cubicBezTo>
                <a:lnTo>
                  <a:pt x="746" y="355"/>
                </a:lnTo>
                <a:cubicBezTo>
                  <a:pt x="745" y="347"/>
                  <a:pt x="744" y="341"/>
                  <a:pt x="740" y="338"/>
                </a:cubicBezTo>
                <a:cubicBezTo>
                  <a:pt x="737" y="335"/>
                  <a:pt x="733" y="333"/>
                  <a:pt x="727" y="333"/>
                </a:cubicBezTo>
                <a:lnTo>
                  <a:pt x="727" y="375"/>
                </a:lnTo>
                <a:lnTo>
                  <a:pt x="730" y="375"/>
                </a:lnTo>
                <a:cubicBezTo>
                  <a:pt x="747" y="380"/>
                  <a:pt x="759" y="387"/>
                  <a:pt x="767" y="394"/>
                </a:cubicBezTo>
                <a:cubicBezTo>
                  <a:pt x="774" y="401"/>
                  <a:pt x="778" y="411"/>
                  <a:pt x="778" y="423"/>
                </a:cubicBezTo>
                <a:cubicBezTo>
                  <a:pt x="778" y="438"/>
                  <a:pt x="773" y="450"/>
                  <a:pt x="763" y="458"/>
                </a:cubicBezTo>
                <a:cubicBezTo>
                  <a:pt x="754" y="466"/>
                  <a:pt x="743" y="470"/>
                  <a:pt x="728" y="471"/>
                </a:cubicBezTo>
                <a:lnTo>
                  <a:pt x="728" y="492"/>
                </a:lnTo>
                <a:lnTo>
                  <a:pt x="718" y="492"/>
                </a:lnTo>
                <a:lnTo>
                  <a:pt x="718" y="471"/>
                </a:lnTo>
                <a:cubicBezTo>
                  <a:pt x="702" y="470"/>
                  <a:pt x="690" y="465"/>
                  <a:pt x="682" y="458"/>
                </a:cubicBezTo>
                <a:cubicBezTo>
                  <a:pt x="673" y="450"/>
                  <a:pt x="669" y="438"/>
                  <a:pt x="669" y="423"/>
                </a:cubicBezTo>
                <a:lnTo>
                  <a:pt x="669" y="419"/>
                </a:lnTo>
                <a:close/>
              </a:path>
            </a:pathLst>
          </a:custGeom>
          <a:solidFill>
            <a:srgbClr val="2B558E"/>
          </a:solidFill>
          <a:ln>
            <a:noFill/>
          </a:ln>
        </p:spPr>
      </p:sp>
      <p:grpSp>
        <p:nvGrpSpPr>
          <p:cNvPr id="3" name="组合 2"/>
          <p:cNvGrpSpPr/>
          <p:nvPr/>
        </p:nvGrpSpPr>
        <p:grpSpPr>
          <a:xfrm>
            <a:off x="4560788" y="1939172"/>
            <a:ext cx="3168352" cy="1322070"/>
            <a:chOff x="4560788" y="1939172"/>
            <a:chExt cx="3168352" cy="1322070"/>
          </a:xfrm>
        </p:grpSpPr>
        <p:sp>
          <p:nvSpPr>
            <p:cNvPr id="38" name="圆角矩形 34"/>
            <p:cNvSpPr/>
            <p:nvPr/>
          </p:nvSpPr>
          <p:spPr>
            <a:xfrm>
              <a:off x="4560788" y="2534909"/>
              <a:ext cx="3168352" cy="645180"/>
            </a:xfrm>
            <a:prstGeom prst="roundRect">
              <a:avLst/>
            </a:prstGeom>
            <a:gradFill>
              <a:gsLst>
                <a:gs pos="27000">
                  <a:schemeClr val="accent1">
                    <a:lumMod val="80000"/>
                    <a:lumOff val="20000"/>
                  </a:schemeClr>
                </a:gs>
                <a:gs pos="76000">
                  <a:schemeClr val="accent4">
                    <a:lumMod val="80000"/>
                    <a:lumOff val="20000"/>
                  </a:schemeClr>
                </a:gs>
              </a:gsLst>
              <a:lin ang="18900000" scaled="1"/>
            </a:gra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658018" y="1939172"/>
              <a:ext cx="2741295" cy="1322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－ 小组</a:t>
              </a: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总结－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252200" y="4154296"/>
            <a:ext cx="1634406" cy="342225"/>
          </a:xfrm>
          <a:prstGeom prst="roundRect">
            <a:avLst/>
          </a:prstGeom>
          <a:gradFill>
            <a:gsLst>
              <a:gs pos="27000">
                <a:schemeClr val="accent1">
                  <a:lumMod val="80000"/>
                  <a:lumOff val="20000"/>
                </a:schemeClr>
              </a:gs>
              <a:gs pos="76000">
                <a:schemeClr val="accent4">
                  <a:lumMod val="80000"/>
                  <a:lumOff val="20000"/>
                </a:schemeClr>
              </a:gs>
            </a:gsLst>
            <a:lin ang="18900000" scaled="1"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－ </a:t>
            </a:r>
            <a:r>
              <a:rPr lang="zh-CN" altLang="en-US" sz="1200" dirty="0">
                <a:solidFill>
                  <a:schemeClr val="bg1"/>
                </a:solidFill>
                <a:cs typeface="+mn-ea"/>
                <a:sym typeface="+mn-lt"/>
              </a:rPr>
              <a:t>小组总结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－</a:t>
            </a:r>
            <a:endParaRPr lang="zh-CN" altLang="en-US" sz="1400" b="1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99618" y="0"/>
            <a:ext cx="3118500" cy="49911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lstStyle/>
          <a:p>
            <a:pPr algn="ctr"/>
            <a:r>
              <a:rPr lang="zh-CN" altLang="en-US" sz="2800" b="1" dirty="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本论文创新点</a:t>
            </a:r>
            <a:endParaRPr lang="zh-CN" altLang="en-US" sz="2800" b="1" dirty="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568" y="1074559"/>
            <a:ext cx="68407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这是首次对数据采样在处理DLVD数据不平衡问题上的影响进行系统性和广泛研究，填补了现有研究中的空白。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3568" y="626874"/>
            <a:ext cx="2016224" cy="348343"/>
          </a:xfrm>
          <a:prstGeom prst="rect">
            <a:avLst/>
          </a:prstGeom>
          <a:solidFill>
            <a:srgbClr val="19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6" name="文本框 5"/>
          <p:cNvSpPr txBox="1"/>
          <p:nvPr/>
        </p:nvSpPr>
        <p:spPr>
          <a:xfrm>
            <a:off x="899592" y="625252"/>
            <a:ext cx="32863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首次系统性研究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4828" y="4297660"/>
            <a:ext cx="69015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论文中结合了不同的数据采样策略（如原始数据和潜在空间上的采样）与解释性AI技术，提供了全面的评估框架，为未来研究和实践提供了有价值的见解。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95335" y="2266443"/>
            <a:ext cx="2016224" cy="348343"/>
          </a:xfrm>
          <a:prstGeom prst="rect">
            <a:avLst/>
          </a:prstGeom>
          <a:solidFill>
            <a:srgbClr val="19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0" name="文本框 9"/>
          <p:cNvSpPr txBox="1"/>
          <p:nvPr/>
        </p:nvSpPr>
        <p:spPr>
          <a:xfrm>
            <a:off x="917969" y="2279031"/>
            <a:ext cx="32863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广泛的实验设计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1560" y="2667962"/>
            <a:ext cx="7705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进行了1680次实验，耗费超过10,200 GPU小时，验证了四种数据采样方法和两种采样策略对四种最先进DLVD方法在三个基准数据集上的影响。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94829" y="3921031"/>
            <a:ext cx="2016224" cy="348343"/>
          </a:xfrm>
          <a:prstGeom prst="rect">
            <a:avLst/>
          </a:prstGeom>
          <a:solidFill>
            <a:srgbClr val="1942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7" name="文本框 16"/>
          <p:cNvSpPr txBox="1"/>
          <p:nvPr/>
        </p:nvSpPr>
        <p:spPr>
          <a:xfrm>
            <a:off x="917463" y="3933619"/>
            <a:ext cx="328636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综合的评估方法</a:t>
            </a:r>
            <a:r>
              <a:rPr lang="en-US" altLang="zh-CN" sz="15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15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任意多边形: 形状 7"/>
          <p:cNvSpPr/>
          <p:nvPr>
            <p:custDataLst>
              <p:tags r:id="rId1"/>
            </p:custDataLst>
          </p:nvPr>
        </p:nvSpPr>
        <p:spPr>
          <a:xfrm>
            <a:off x="8304961" y="4910892"/>
            <a:ext cx="837425" cy="806761"/>
          </a:xfrm>
          <a:custGeom>
            <a:avLst/>
            <a:gdLst>
              <a:gd name="connsiteX0" fmla="*/ 0 w 1116566"/>
              <a:gd name="connsiteY0" fmla="*/ 968113 h 968113"/>
              <a:gd name="connsiteX1" fmla="*/ 1116566 w 1116566"/>
              <a:gd name="connsiteY1" fmla="*/ 968113 h 968113"/>
              <a:gd name="connsiteX2" fmla="*/ 1116566 w 1116566"/>
              <a:gd name="connsiteY2" fmla="*/ 0 h 96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6566" h="968113">
                <a:moveTo>
                  <a:pt x="0" y="968113"/>
                </a:moveTo>
                <a:lnTo>
                  <a:pt x="1116566" y="968113"/>
                </a:lnTo>
                <a:lnTo>
                  <a:pt x="1116566" y="0"/>
                </a:lnTo>
                <a:close/>
              </a:path>
            </a:pathLst>
          </a:custGeom>
          <a:solidFill>
            <a:schemeClr val="accent3"/>
          </a:solidFill>
          <a:ln w="634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1350">
              <a:solidFill>
                <a:schemeClr val="dk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任意多边形: 形状 10"/>
          <p:cNvSpPr/>
          <p:nvPr>
            <p:custDataLst>
              <p:tags r:id="rId2"/>
            </p:custDataLst>
          </p:nvPr>
        </p:nvSpPr>
        <p:spPr>
          <a:xfrm>
            <a:off x="107836" y="0"/>
            <a:ext cx="745958" cy="5715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直角三角形 11"/>
          <p:cNvSpPr/>
          <p:nvPr>
            <p:custDataLst>
              <p:tags r:id="rId3"/>
            </p:custDataLst>
          </p:nvPr>
        </p:nvSpPr>
        <p:spPr>
          <a:xfrm flipH="1">
            <a:off x="-450" y="4597007"/>
            <a:ext cx="9144900" cy="1117993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>
            <a:grpSpLocks noChangeAspect="1"/>
          </p:cNvGrpSpPr>
          <p:nvPr>
            <p:custDataLst>
              <p:tags r:id="rId4"/>
            </p:custDataLst>
          </p:nvPr>
        </p:nvGrpSpPr>
        <p:grpSpPr>
          <a:xfrm rot="10800000">
            <a:off x="7541895" y="1238964"/>
            <a:ext cx="429101" cy="374809"/>
            <a:chOff x="1168400" y="1347856"/>
            <a:chExt cx="723913" cy="63168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5" name="任意多边形: 形状 17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168400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任意多边形: 形状 18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581018" y="1347856"/>
              <a:ext cx="311295" cy="631688"/>
            </a:xfrm>
            <a:custGeom>
              <a:avLst/>
              <a:gdLst>
                <a:gd name="connsiteX0" fmla="*/ 207995 w 295275"/>
                <a:gd name="connsiteY0" fmla="*/ 0 h 599179"/>
                <a:gd name="connsiteX1" fmla="*/ 218480 w 295275"/>
                <a:gd name="connsiteY1" fmla="*/ 17025 h 599179"/>
                <a:gd name="connsiteX2" fmla="*/ 263922 w 295275"/>
                <a:gd name="connsiteY2" fmla="*/ 59952 h 599179"/>
                <a:gd name="connsiteX3" fmla="*/ 275967 w 295275"/>
                <a:gd name="connsiteY3" fmla="*/ 66705 h 599179"/>
                <a:gd name="connsiteX4" fmla="*/ 258864 w 295275"/>
                <a:gd name="connsiteY4" fmla="*/ 77309 h 599179"/>
                <a:gd name="connsiteX5" fmla="*/ 164932 w 295275"/>
                <a:gd name="connsiteY5" fmla="*/ 229252 h 599179"/>
                <a:gd name="connsiteX6" fmla="*/ 145322 w 295275"/>
                <a:gd name="connsiteY6" fmla="*/ 303904 h 599179"/>
                <a:gd name="connsiteX7" fmla="*/ 295275 w 295275"/>
                <a:gd name="connsiteY7" fmla="*/ 303904 h 599179"/>
                <a:gd name="connsiteX8" fmla="*/ 295275 w 295275"/>
                <a:gd name="connsiteY8" fmla="*/ 599179 h 599179"/>
                <a:gd name="connsiteX9" fmla="*/ 0 w 295275"/>
                <a:gd name="connsiteY9" fmla="*/ 599179 h 599179"/>
                <a:gd name="connsiteX10" fmla="*/ 0 w 295275"/>
                <a:gd name="connsiteY10" fmla="*/ 303904 h 599179"/>
                <a:gd name="connsiteX11" fmla="*/ 5952 w 295275"/>
                <a:gd name="connsiteY11" fmla="*/ 269304 h 599179"/>
                <a:gd name="connsiteX12" fmla="*/ 204540 w 295275"/>
                <a:gd name="connsiteY12" fmla="*/ 547 h 599179"/>
                <a:gd name="connsiteX0-1" fmla="*/ 207995 w 295275"/>
                <a:gd name="connsiteY0-2" fmla="*/ 0 h 599179"/>
                <a:gd name="connsiteX1-3" fmla="*/ 218480 w 295275"/>
                <a:gd name="connsiteY1-4" fmla="*/ 17025 h 599179"/>
                <a:gd name="connsiteX2-5" fmla="*/ 263922 w 295275"/>
                <a:gd name="connsiteY2-6" fmla="*/ 59952 h 599179"/>
                <a:gd name="connsiteX3-7" fmla="*/ 275967 w 295275"/>
                <a:gd name="connsiteY3-8" fmla="*/ 66705 h 599179"/>
                <a:gd name="connsiteX4-9" fmla="*/ 258864 w 295275"/>
                <a:gd name="connsiteY4-10" fmla="*/ 77309 h 599179"/>
                <a:gd name="connsiteX5-11" fmla="*/ 164932 w 295275"/>
                <a:gd name="connsiteY5-12" fmla="*/ 229252 h 599179"/>
                <a:gd name="connsiteX6-13" fmla="*/ 152376 w 295275"/>
                <a:gd name="connsiteY6-14" fmla="*/ 303904 h 599179"/>
                <a:gd name="connsiteX7-15" fmla="*/ 295275 w 295275"/>
                <a:gd name="connsiteY7-16" fmla="*/ 303904 h 599179"/>
                <a:gd name="connsiteX8-17" fmla="*/ 295275 w 295275"/>
                <a:gd name="connsiteY8-18" fmla="*/ 599179 h 599179"/>
                <a:gd name="connsiteX9-19" fmla="*/ 0 w 295275"/>
                <a:gd name="connsiteY9-20" fmla="*/ 599179 h 599179"/>
                <a:gd name="connsiteX10-21" fmla="*/ 0 w 295275"/>
                <a:gd name="connsiteY10-22" fmla="*/ 303904 h 599179"/>
                <a:gd name="connsiteX11-23" fmla="*/ 5952 w 295275"/>
                <a:gd name="connsiteY11-24" fmla="*/ 269304 h 599179"/>
                <a:gd name="connsiteX12-25" fmla="*/ 204540 w 295275"/>
                <a:gd name="connsiteY12-26" fmla="*/ 547 h 599179"/>
                <a:gd name="connsiteX13" fmla="*/ 207995 w 295275"/>
                <a:gd name="connsiteY13" fmla="*/ 0 h 599179"/>
                <a:gd name="connsiteX0-27" fmla="*/ 207995 w 295275"/>
                <a:gd name="connsiteY0-28" fmla="*/ 0 h 599179"/>
                <a:gd name="connsiteX1-29" fmla="*/ 218480 w 295275"/>
                <a:gd name="connsiteY1-30" fmla="*/ 17025 h 599179"/>
                <a:gd name="connsiteX2-31" fmla="*/ 263922 w 295275"/>
                <a:gd name="connsiteY2-32" fmla="*/ 59952 h 599179"/>
                <a:gd name="connsiteX3-33" fmla="*/ 275967 w 295275"/>
                <a:gd name="connsiteY3-34" fmla="*/ 66705 h 599179"/>
                <a:gd name="connsiteX4-35" fmla="*/ 258864 w 295275"/>
                <a:gd name="connsiteY4-36" fmla="*/ 77309 h 599179"/>
                <a:gd name="connsiteX5-37" fmla="*/ 164932 w 295275"/>
                <a:gd name="connsiteY5-38" fmla="*/ 229252 h 599179"/>
                <a:gd name="connsiteX6-39" fmla="*/ 152376 w 295275"/>
                <a:gd name="connsiteY6-40" fmla="*/ 303904 h 599179"/>
                <a:gd name="connsiteX7-41" fmla="*/ 295275 w 295275"/>
                <a:gd name="connsiteY7-42" fmla="*/ 303904 h 599179"/>
                <a:gd name="connsiteX8-43" fmla="*/ 295275 w 295275"/>
                <a:gd name="connsiteY8-44" fmla="*/ 599179 h 599179"/>
                <a:gd name="connsiteX9-45" fmla="*/ 0 w 295275"/>
                <a:gd name="connsiteY9-46" fmla="*/ 599179 h 599179"/>
                <a:gd name="connsiteX10-47" fmla="*/ 0 w 295275"/>
                <a:gd name="connsiteY10-48" fmla="*/ 303904 h 599179"/>
                <a:gd name="connsiteX11-49" fmla="*/ 5952 w 295275"/>
                <a:gd name="connsiteY11-50" fmla="*/ 269304 h 599179"/>
                <a:gd name="connsiteX12-51" fmla="*/ 204540 w 295275"/>
                <a:gd name="connsiteY12-52" fmla="*/ 547 h 599179"/>
                <a:gd name="connsiteX13-53" fmla="*/ 207995 w 295275"/>
                <a:gd name="connsiteY13-54" fmla="*/ 0 h 599179"/>
                <a:gd name="connsiteX0-55" fmla="*/ 207995 w 295275"/>
                <a:gd name="connsiteY0-56" fmla="*/ 0 h 599179"/>
                <a:gd name="connsiteX1-57" fmla="*/ 218480 w 295275"/>
                <a:gd name="connsiteY1-58" fmla="*/ 17025 h 599179"/>
                <a:gd name="connsiteX2-59" fmla="*/ 263922 w 295275"/>
                <a:gd name="connsiteY2-60" fmla="*/ 59952 h 599179"/>
                <a:gd name="connsiteX3-61" fmla="*/ 275967 w 295275"/>
                <a:gd name="connsiteY3-62" fmla="*/ 66705 h 599179"/>
                <a:gd name="connsiteX4-63" fmla="*/ 258864 w 295275"/>
                <a:gd name="connsiteY4-64" fmla="*/ 77309 h 599179"/>
                <a:gd name="connsiteX5-65" fmla="*/ 164932 w 295275"/>
                <a:gd name="connsiteY5-66" fmla="*/ 229252 h 599179"/>
                <a:gd name="connsiteX6-67" fmla="*/ 152376 w 295275"/>
                <a:gd name="connsiteY6-68" fmla="*/ 303904 h 599179"/>
                <a:gd name="connsiteX7-69" fmla="*/ 295275 w 295275"/>
                <a:gd name="connsiteY7-70" fmla="*/ 303904 h 599179"/>
                <a:gd name="connsiteX8-71" fmla="*/ 295275 w 295275"/>
                <a:gd name="connsiteY8-72" fmla="*/ 599179 h 599179"/>
                <a:gd name="connsiteX9-73" fmla="*/ 0 w 295275"/>
                <a:gd name="connsiteY9-74" fmla="*/ 599179 h 599179"/>
                <a:gd name="connsiteX10-75" fmla="*/ 0 w 295275"/>
                <a:gd name="connsiteY10-76" fmla="*/ 303904 h 599179"/>
                <a:gd name="connsiteX11-77" fmla="*/ 5952 w 295275"/>
                <a:gd name="connsiteY11-78" fmla="*/ 269304 h 599179"/>
                <a:gd name="connsiteX12-79" fmla="*/ 204540 w 295275"/>
                <a:gd name="connsiteY12-80" fmla="*/ 547 h 599179"/>
                <a:gd name="connsiteX13-81" fmla="*/ 207995 w 295275"/>
                <a:gd name="connsiteY13-82" fmla="*/ 0 h 599179"/>
                <a:gd name="connsiteX0-83" fmla="*/ 207995 w 295275"/>
                <a:gd name="connsiteY0-84" fmla="*/ 0 h 599179"/>
                <a:gd name="connsiteX1-85" fmla="*/ 218480 w 295275"/>
                <a:gd name="connsiteY1-86" fmla="*/ 17025 h 599179"/>
                <a:gd name="connsiteX2-87" fmla="*/ 263922 w 295275"/>
                <a:gd name="connsiteY2-88" fmla="*/ 59952 h 599179"/>
                <a:gd name="connsiteX3-89" fmla="*/ 275967 w 295275"/>
                <a:gd name="connsiteY3-90" fmla="*/ 66705 h 599179"/>
                <a:gd name="connsiteX4-91" fmla="*/ 258864 w 295275"/>
                <a:gd name="connsiteY4-92" fmla="*/ 77309 h 599179"/>
                <a:gd name="connsiteX5-93" fmla="*/ 152376 w 295275"/>
                <a:gd name="connsiteY5-94" fmla="*/ 303904 h 599179"/>
                <a:gd name="connsiteX6-95" fmla="*/ 295275 w 295275"/>
                <a:gd name="connsiteY6-96" fmla="*/ 303904 h 599179"/>
                <a:gd name="connsiteX7-97" fmla="*/ 295275 w 295275"/>
                <a:gd name="connsiteY7-98" fmla="*/ 599179 h 599179"/>
                <a:gd name="connsiteX8-99" fmla="*/ 0 w 295275"/>
                <a:gd name="connsiteY8-100" fmla="*/ 599179 h 599179"/>
                <a:gd name="connsiteX9-101" fmla="*/ 0 w 295275"/>
                <a:gd name="connsiteY9-102" fmla="*/ 303904 h 599179"/>
                <a:gd name="connsiteX10-103" fmla="*/ 5952 w 295275"/>
                <a:gd name="connsiteY10-104" fmla="*/ 269304 h 599179"/>
                <a:gd name="connsiteX11-105" fmla="*/ 204540 w 295275"/>
                <a:gd name="connsiteY11-106" fmla="*/ 547 h 599179"/>
                <a:gd name="connsiteX12-107" fmla="*/ 207995 w 295275"/>
                <a:gd name="connsiteY12-108" fmla="*/ 0 h 599179"/>
                <a:gd name="connsiteX0-109" fmla="*/ 207995 w 295275"/>
                <a:gd name="connsiteY0-110" fmla="*/ 0 h 599179"/>
                <a:gd name="connsiteX1-111" fmla="*/ 218480 w 295275"/>
                <a:gd name="connsiteY1-112" fmla="*/ 17025 h 599179"/>
                <a:gd name="connsiteX2-113" fmla="*/ 263922 w 295275"/>
                <a:gd name="connsiteY2-114" fmla="*/ 59952 h 599179"/>
                <a:gd name="connsiteX3-115" fmla="*/ 275967 w 295275"/>
                <a:gd name="connsiteY3-116" fmla="*/ 66705 h 599179"/>
                <a:gd name="connsiteX4-117" fmla="*/ 258864 w 295275"/>
                <a:gd name="connsiteY4-118" fmla="*/ 77309 h 599179"/>
                <a:gd name="connsiteX5-119" fmla="*/ 152376 w 295275"/>
                <a:gd name="connsiteY5-120" fmla="*/ 303904 h 599179"/>
                <a:gd name="connsiteX6-121" fmla="*/ 295275 w 295275"/>
                <a:gd name="connsiteY6-122" fmla="*/ 303904 h 599179"/>
                <a:gd name="connsiteX7-123" fmla="*/ 295275 w 295275"/>
                <a:gd name="connsiteY7-124" fmla="*/ 599179 h 599179"/>
                <a:gd name="connsiteX8-125" fmla="*/ 0 w 295275"/>
                <a:gd name="connsiteY8-126" fmla="*/ 599179 h 599179"/>
                <a:gd name="connsiteX9-127" fmla="*/ 0 w 295275"/>
                <a:gd name="connsiteY9-128" fmla="*/ 303904 h 599179"/>
                <a:gd name="connsiteX10-129" fmla="*/ 5952 w 295275"/>
                <a:gd name="connsiteY10-130" fmla="*/ 269304 h 599179"/>
                <a:gd name="connsiteX11-131" fmla="*/ 204540 w 295275"/>
                <a:gd name="connsiteY11-132" fmla="*/ 547 h 599179"/>
                <a:gd name="connsiteX12-133" fmla="*/ 207995 w 295275"/>
                <a:gd name="connsiteY12-134" fmla="*/ 0 h 599179"/>
                <a:gd name="connsiteX0-135" fmla="*/ 207995 w 295275"/>
                <a:gd name="connsiteY0-136" fmla="*/ 0 h 599179"/>
                <a:gd name="connsiteX1-137" fmla="*/ 218480 w 295275"/>
                <a:gd name="connsiteY1-138" fmla="*/ 17025 h 599179"/>
                <a:gd name="connsiteX2-139" fmla="*/ 263922 w 295275"/>
                <a:gd name="connsiteY2-140" fmla="*/ 59952 h 599179"/>
                <a:gd name="connsiteX3-141" fmla="*/ 275967 w 295275"/>
                <a:gd name="connsiteY3-142" fmla="*/ 66705 h 599179"/>
                <a:gd name="connsiteX4-143" fmla="*/ 152376 w 295275"/>
                <a:gd name="connsiteY4-144" fmla="*/ 303904 h 599179"/>
                <a:gd name="connsiteX5-145" fmla="*/ 295275 w 295275"/>
                <a:gd name="connsiteY5-146" fmla="*/ 303904 h 599179"/>
                <a:gd name="connsiteX6-147" fmla="*/ 295275 w 295275"/>
                <a:gd name="connsiteY6-148" fmla="*/ 599179 h 599179"/>
                <a:gd name="connsiteX7-149" fmla="*/ 0 w 295275"/>
                <a:gd name="connsiteY7-150" fmla="*/ 599179 h 599179"/>
                <a:gd name="connsiteX8-151" fmla="*/ 0 w 295275"/>
                <a:gd name="connsiteY8-152" fmla="*/ 303904 h 599179"/>
                <a:gd name="connsiteX9-153" fmla="*/ 5952 w 295275"/>
                <a:gd name="connsiteY9-154" fmla="*/ 269304 h 599179"/>
                <a:gd name="connsiteX10-155" fmla="*/ 204540 w 295275"/>
                <a:gd name="connsiteY10-156" fmla="*/ 547 h 599179"/>
                <a:gd name="connsiteX11-157" fmla="*/ 207995 w 295275"/>
                <a:gd name="connsiteY11-158" fmla="*/ 0 h 599179"/>
                <a:gd name="connsiteX0-159" fmla="*/ 207995 w 295275"/>
                <a:gd name="connsiteY0-160" fmla="*/ 0 h 599179"/>
                <a:gd name="connsiteX1-161" fmla="*/ 218480 w 295275"/>
                <a:gd name="connsiteY1-162" fmla="*/ 17025 h 599179"/>
                <a:gd name="connsiteX2-163" fmla="*/ 263922 w 295275"/>
                <a:gd name="connsiteY2-164" fmla="*/ 59952 h 599179"/>
                <a:gd name="connsiteX3-165" fmla="*/ 275967 w 295275"/>
                <a:gd name="connsiteY3-166" fmla="*/ 66705 h 599179"/>
                <a:gd name="connsiteX4-167" fmla="*/ 152376 w 295275"/>
                <a:gd name="connsiteY4-168" fmla="*/ 303904 h 599179"/>
                <a:gd name="connsiteX5-169" fmla="*/ 295275 w 295275"/>
                <a:gd name="connsiteY5-170" fmla="*/ 303904 h 599179"/>
                <a:gd name="connsiteX6-171" fmla="*/ 295275 w 295275"/>
                <a:gd name="connsiteY6-172" fmla="*/ 599179 h 599179"/>
                <a:gd name="connsiteX7-173" fmla="*/ 0 w 295275"/>
                <a:gd name="connsiteY7-174" fmla="*/ 599179 h 599179"/>
                <a:gd name="connsiteX8-175" fmla="*/ 0 w 295275"/>
                <a:gd name="connsiteY8-176" fmla="*/ 303904 h 599179"/>
                <a:gd name="connsiteX9-177" fmla="*/ 5952 w 295275"/>
                <a:gd name="connsiteY9-178" fmla="*/ 269304 h 599179"/>
                <a:gd name="connsiteX10-179" fmla="*/ 204540 w 295275"/>
                <a:gd name="connsiteY10-180" fmla="*/ 547 h 599179"/>
                <a:gd name="connsiteX11-181" fmla="*/ 207995 w 295275"/>
                <a:gd name="connsiteY11-182" fmla="*/ 0 h 599179"/>
                <a:gd name="connsiteX0-183" fmla="*/ 207995 w 295275"/>
                <a:gd name="connsiteY0-184" fmla="*/ 0 h 599179"/>
                <a:gd name="connsiteX1-185" fmla="*/ 218480 w 295275"/>
                <a:gd name="connsiteY1-186" fmla="*/ 17025 h 599179"/>
                <a:gd name="connsiteX2-187" fmla="*/ 263922 w 295275"/>
                <a:gd name="connsiteY2-188" fmla="*/ 59952 h 599179"/>
                <a:gd name="connsiteX3-189" fmla="*/ 275967 w 295275"/>
                <a:gd name="connsiteY3-190" fmla="*/ 66705 h 599179"/>
                <a:gd name="connsiteX4-191" fmla="*/ 152376 w 295275"/>
                <a:gd name="connsiteY4-192" fmla="*/ 303904 h 599179"/>
                <a:gd name="connsiteX5-193" fmla="*/ 295275 w 295275"/>
                <a:gd name="connsiteY5-194" fmla="*/ 303904 h 599179"/>
                <a:gd name="connsiteX6-195" fmla="*/ 295275 w 295275"/>
                <a:gd name="connsiteY6-196" fmla="*/ 599179 h 599179"/>
                <a:gd name="connsiteX7-197" fmla="*/ 0 w 295275"/>
                <a:gd name="connsiteY7-198" fmla="*/ 599179 h 599179"/>
                <a:gd name="connsiteX8-199" fmla="*/ 0 w 295275"/>
                <a:gd name="connsiteY8-200" fmla="*/ 303904 h 599179"/>
                <a:gd name="connsiteX9-201" fmla="*/ 5952 w 295275"/>
                <a:gd name="connsiteY9-202" fmla="*/ 269304 h 599179"/>
                <a:gd name="connsiteX10-203" fmla="*/ 204540 w 295275"/>
                <a:gd name="connsiteY10-204" fmla="*/ 547 h 599179"/>
                <a:gd name="connsiteX11-205" fmla="*/ 207995 w 295275"/>
                <a:gd name="connsiteY11-206" fmla="*/ 0 h 599179"/>
                <a:gd name="connsiteX0-207" fmla="*/ 207995 w 295275"/>
                <a:gd name="connsiteY0-208" fmla="*/ 0 h 599179"/>
                <a:gd name="connsiteX1-209" fmla="*/ 218480 w 295275"/>
                <a:gd name="connsiteY1-210" fmla="*/ 17025 h 599179"/>
                <a:gd name="connsiteX2-211" fmla="*/ 263922 w 295275"/>
                <a:gd name="connsiteY2-212" fmla="*/ 59952 h 599179"/>
                <a:gd name="connsiteX3-213" fmla="*/ 275967 w 295275"/>
                <a:gd name="connsiteY3-214" fmla="*/ 66705 h 599179"/>
                <a:gd name="connsiteX4-215" fmla="*/ 152376 w 295275"/>
                <a:gd name="connsiteY4-216" fmla="*/ 303904 h 599179"/>
                <a:gd name="connsiteX5-217" fmla="*/ 295275 w 295275"/>
                <a:gd name="connsiteY5-218" fmla="*/ 303904 h 599179"/>
                <a:gd name="connsiteX6-219" fmla="*/ 295275 w 295275"/>
                <a:gd name="connsiteY6-220" fmla="*/ 599179 h 599179"/>
                <a:gd name="connsiteX7-221" fmla="*/ 0 w 295275"/>
                <a:gd name="connsiteY7-222" fmla="*/ 599179 h 599179"/>
                <a:gd name="connsiteX8-223" fmla="*/ 0 w 295275"/>
                <a:gd name="connsiteY8-224" fmla="*/ 303904 h 599179"/>
                <a:gd name="connsiteX9-225" fmla="*/ 5952 w 295275"/>
                <a:gd name="connsiteY9-226" fmla="*/ 269304 h 599179"/>
                <a:gd name="connsiteX10-227" fmla="*/ 204540 w 295275"/>
                <a:gd name="connsiteY10-228" fmla="*/ 547 h 599179"/>
                <a:gd name="connsiteX11-229" fmla="*/ 207995 w 295275"/>
                <a:gd name="connsiteY11-230" fmla="*/ 0 h 599179"/>
                <a:gd name="connsiteX0-231" fmla="*/ 207995 w 295275"/>
                <a:gd name="connsiteY0-232" fmla="*/ 0 h 599179"/>
                <a:gd name="connsiteX1-233" fmla="*/ 218480 w 295275"/>
                <a:gd name="connsiteY1-234" fmla="*/ 17025 h 599179"/>
                <a:gd name="connsiteX2-235" fmla="*/ 263922 w 295275"/>
                <a:gd name="connsiteY2-236" fmla="*/ 59952 h 599179"/>
                <a:gd name="connsiteX3-237" fmla="*/ 275967 w 295275"/>
                <a:gd name="connsiteY3-238" fmla="*/ 66705 h 599179"/>
                <a:gd name="connsiteX4-239" fmla="*/ 152376 w 295275"/>
                <a:gd name="connsiteY4-240" fmla="*/ 303904 h 599179"/>
                <a:gd name="connsiteX5-241" fmla="*/ 295275 w 295275"/>
                <a:gd name="connsiteY5-242" fmla="*/ 303904 h 599179"/>
                <a:gd name="connsiteX6-243" fmla="*/ 295275 w 295275"/>
                <a:gd name="connsiteY6-244" fmla="*/ 599179 h 599179"/>
                <a:gd name="connsiteX7-245" fmla="*/ 0 w 295275"/>
                <a:gd name="connsiteY7-246" fmla="*/ 599179 h 599179"/>
                <a:gd name="connsiteX8-247" fmla="*/ 0 w 295275"/>
                <a:gd name="connsiteY8-248" fmla="*/ 303904 h 599179"/>
                <a:gd name="connsiteX9-249" fmla="*/ 204540 w 295275"/>
                <a:gd name="connsiteY9-250" fmla="*/ 547 h 599179"/>
                <a:gd name="connsiteX10-251" fmla="*/ 207995 w 295275"/>
                <a:gd name="connsiteY10-252" fmla="*/ 0 h 599179"/>
                <a:gd name="connsiteX0-253" fmla="*/ 207995 w 295275"/>
                <a:gd name="connsiteY0-254" fmla="*/ 0 h 599179"/>
                <a:gd name="connsiteX1-255" fmla="*/ 218480 w 295275"/>
                <a:gd name="connsiteY1-256" fmla="*/ 17025 h 599179"/>
                <a:gd name="connsiteX2-257" fmla="*/ 263922 w 295275"/>
                <a:gd name="connsiteY2-258" fmla="*/ 59952 h 599179"/>
                <a:gd name="connsiteX3-259" fmla="*/ 275967 w 295275"/>
                <a:gd name="connsiteY3-260" fmla="*/ 66705 h 599179"/>
                <a:gd name="connsiteX4-261" fmla="*/ 152376 w 295275"/>
                <a:gd name="connsiteY4-262" fmla="*/ 303904 h 599179"/>
                <a:gd name="connsiteX5-263" fmla="*/ 295275 w 295275"/>
                <a:gd name="connsiteY5-264" fmla="*/ 303904 h 599179"/>
                <a:gd name="connsiteX6-265" fmla="*/ 295275 w 295275"/>
                <a:gd name="connsiteY6-266" fmla="*/ 599179 h 599179"/>
                <a:gd name="connsiteX7-267" fmla="*/ 0 w 295275"/>
                <a:gd name="connsiteY7-268" fmla="*/ 599179 h 599179"/>
                <a:gd name="connsiteX8-269" fmla="*/ 0 w 295275"/>
                <a:gd name="connsiteY8-270" fmla="*/ 303904 h 599179"/>
                <a:gd name="connsiteX9-271" fmla="*/ 204540 w 295275"/>
                <a:gd name="connsiteY9-272" fmla="*/ 547 h 599179"/>
                <a:gd name="connsiteX10-273" fmla="*/ 207995 w 295275"/>
                <a:gd name="connsiteY10-274" fmla="*/ 0 h 599179"/>
                <a:gd name="connsiteX0-275" fmla="*/ 207995 w 295275"/>
                <a:gd name="connsiteY0-276" fmla="*/ 0 h 599179"/>
                <a:gd name="connsiteX1-277" fmla="*/ 218480 w 295275"/>
                <a:gd name="connsiteY1-278" fmla="*/ 17025 h 599179"/>
                <a:gd name="connsiteX2-279" fmla="*/ 263922 w 295275"/>
                <a:gd name="connsiteY2-280" fmla="*/ 59952 h 599179"/>
                <a:gd name="connsiteX3-281" fmla="*/ 275967 w 295275"/>
                <a:gd name="connsiteY3-282" fmla="*/ 66705 h 599179"/>
                <a:gd name="connsiteX4-283" fmla="*/ 152376 w 295275"/>
                <a:gd name="connsiteY4-284" fmla="*/ 303904 h 599179"/>
                <a:gd name="connsiteX5-285" fmla="*/ 295275 w 295275"/>
                <a:gd name="connsiteY5-286" fmla="*/ 303904 h 599179"/>
                <a:gd name="connsiteX6-287" fmla="*/ 295275 w 295275"/>
                <a:gd name="connsiteY6-288" fmla="*/ 599179 h 599179"/>
                <a:gd name="connsiteX7-289" fmla="*/ 0 w 295275"/>
                <a:gd name="connsiteY7-290" fmla="*/ 599179 h 599179"/>
                <a:gd name="connsiteX8-291" fmla="*/ 0 w 295275"/>
                <a:gd name="connsiteY8-292" fmla="*/ 303904 h 599179"/>
                <a:gd name="connsiteX9-293" fmla="*/ 207995 w 295275"/>
                <a:gd name="connsiteY9-294" fmla="*/ 0 h 599179"/>
                <a:gd name="connsiteX0-295" fmla="*/ 207995 w 295275"/>
                <a:gd name="connsiteY0-296" fmla="*/ 0 h 599179"/>
                <a:gd name="connsiteX1-297" fmla="*/ 218480 w 295275"/>
                <a:gd name="connsiteY1-298" fmla="*/ 17025 h 599179"/>
                <a:gd name="connsiteX2-299" fmla="*/ 263922 w 295275"/>
                <a:gd name="connsiteY2-300" fmla="*/ 59952 h 599179"/>
                <a:gd name="connsiteX3-301" fmla="*/ 275967 w 295275"/>
                <a:gd name="connsiteY3-302" fmla="*/ 66705 h 599179"/>
                <a:gd name="connsiteX4-303" fmla="*/ 152376 w 295275"/>
                <a:gd name="connsiteY4-304" fmla="*/ 303904 h 599179"/>
                <a:gd name="connsiteX5-305" fmla="*/ 295275 w 295275"/>
                <a:gd name="connsiteY5-306" fmla="*/ 303904 h 599179"/>
                <a:gd name="connsiteX6-307" fmla="*/ 295275 w 295275"/>
                <a:gd name="connsiteY6-308" fmla="*/ 599179 h 599179"/>
                <a:gd name="connsiteX7-309" fmla="*/ 0 w 295275"/>
                <a:gd name="connsiteY7-310" fmla="*/ 599179 h 599179"/>
                <a:gd name="connsiteX8-311" fmla="*/ 0 w 295275"/>
                <a:gd name="connsiteY8-312" fmla="*/ 303904 h 599179"/>
                <a:gd name="connsiteX9-313" fmla="*/ 207995 w 295275"/>
                <a:gd name="connsiteY9-314" fmla="*/ 0 h 599179"/>
                <a:gd name="connsiteX0-315" fmla="*/ 207995 w 295275"/>
                <a:gd name="connsiteY0-316" fmla="*/ 0 h 599179"/>
                <a:gd name="connsiteX1-317" fmla="*/ 218480 w 295275"/>
                <a:gd name="connsiteY1-318" fmla="*/ 17025 h 599179"/>
                <a:gd name="connsiteX2-319" fmla="*/ 263922 w 295275"/>
                <a:gd name="connsiteY2-320" fmla="*/ 59952 h 599179"/>
                <a:gd name="connsiteX3-321" fmla="*/ 275967 w 295275"/>
                <a:gd name="connsiteY3-322" fmla="*/ 66705 h 599179"/>
                <a:gd name="connsiteX4-323" fmla="*/ 152376 w 295275"/>
                <a:gd name="connsiteY4-324" fmla="*/ 303904 h 599179"/>
                <a:gd name="connsiteX5-325" fmla="*/ 295275 w 295275"/>
                <a:gd name="connsiteY5-326" fmla="*/ 303904 h 599179"/>
                <a:gd name="connsiteX6-327" fmla="*/ 295275 w 295275"/>
                <a:gd name="connsiteY6-328" fmla="*/ 599179 h 599179"/>
                <a:gd name="connsiteX7-329" fmla="*/ 0 w 295275"/>
                <a:gd name="connsiteY7-330" fmla="*/ 599179 h 599179"/>
                <a:gd name="connsiteX8-331" fmla="*/ 0 w 295275"/>
                <a:gd name="connsiteY8-332" fmla="*/ 303904 h 599179"/>
                <a:gd name="connsiteX9-333" fmla="*/ 207995 w 295275"/>
                <a:gd name="connsiteY9-334" fmla="*/ 0 h 599179"/>
                <a:gd name="connsiteX0-335" fmla="*/ 207995 w 295275"/>
                <a:gd name="connsiteY0-336" fmla="*/ 0 h 599179"/>
                <a:gd name="connsiteX1-337" fmla="*/ 218480 w 295275"/>
                <a:gd name="connsiteY1-338" fmla="*/ 17025 h 599179"/>
                <a:gd name="connsiteX2-339" fmla="*/ 263922 w 295275"/>
                <a:gd name="connsiteY2-340" fmla="*/ 59952 h 599179"/>
                <a:gd name="connsiteX3-341" fmla="*/ 275967 w 295275"/>
                <a:gd name="connsiteY3-342" fmla="*/ 66705 h 599179"/>
                <a:gd name="connsiteX4-343" fmla="*/ 152376 w 295275"/>
                <a:gd name="connsiteY4-344" fmla="*/ 303904 h 599179"/>
                <a:gd name="connsiteX5-345" fmla="*/ 295275 w 295275"/>
                <a:gd name="connsiteY5-346" fmla="*/ 303904 h 599179"/>
                <a:gd name="connsiteX6-347" fmla="*/ 295275 w 295275"/>
                <a:gd name="connsiteY6-348" fmla="*/ 599179 h 599179"/>
                <a:gd name="connsiteX7-349" fmla="*/ 0 w 295275"/>
                <a:gd name="connsiteY7-350" fmla="*/ 599179 h 599179"/>
                <a:gd name="connsiteX8-351" fmla="*/ 0 w 295275"/>
                <a:gd name="connsiteY8-352" fmla="*/ 303904 h 599179"/>
                <a:gd name="connsiteX9-353" fmla="*/ 207995 w 295275"/>
                <a:gd name="connsiteY9-354" fmla="*/ 0 h 599179"/>
                <a:gd name="connsiteX0-355" fmla="*/ 207995 w 295275"/>
                <a:gd name="connsiteY0-356" fmla="*/ 0 h 599179"/>
                <a:gd name="connsiteX1-357" fmla="*/ 218480 w 295275"/>
                <a:gd name="connsiteY1-358" fmla="*/ 17025 h 599179"/>
                <a:gd name="connsiteX2-359" fmla="*/ 263922 w 295275"/>
                <a:gd name="connsiteY2-360" fmla="*/ 59952 h 599179"/>
                <a:gd name="connsiteX3-361" fmla="*/ 275967 w 295275"/>
                <a:gd name="connsiteY3-362" fmla="*/ 66705 h 599179"/>
                <a:gd name="connsiteX4-363" fmla="*/ 152376 w 295275"/>
                <a:gd name="connsiteY4-364" fmla="*/ 303904 h 599179"/>
                <a:gd name="connsiteX5-365" fmla="*/ 295275 w 295275"/>
                <a:gd name="connsiteY5-366" fmla="*/ 303904 h 599179"/>
                <a:gd name="connsiteX6-367" fmla="*/ 295275 w 295275"/>
                <a:gd name="connsiteY6-368" fmla="*/ 599179 h 599179"/>
                <a:gd name="connsiteX7-369" fmla="*/ 0 w 295275"/>
                <a:gd name="connsiteY7-370" fmla="*/ 599179 h 599179"/>
                <a:gd name="connsiteX8-371" fmla="*/ 0 w 295275"/>
                <a:gd name="connsiteY8-372" fmla="*/ 303904 h 599179"/>
                <a:gd name="connsiteX9-373" fmla="*/ 207995 w 295275"/>
                <a:gd name="connsiteY9-374" fmla="*/ 0 h 599179"/>
                <a:gd name="connsiteX0-375" fmla="*/ 207995 w 295275"/>
                <a:gd name="connsiteY0-376" fmla="*/ 0 h 599179"/>
                <a:gd name="connsiteX1-377" fmla="*/ 218480 w 295275"/>
                <a:gd name="connsiteY1-378" fmla="*/ 17025 h 599179"/>
                <a:gd name="connsiteX2-379" fmla="*/ 263922 w 295275"/>
                <a:gd name="connsiteY2-380" fmla="*/ 59952 h 599179"/>
                <a:gd name="connsiteX3-381" fmla="*/ 275967 w 295275"/>
                <a:gd name="connsiteY3-382" fmla="*/ 66705 h 599179"/>
                <a:gd name="connsiteX4-383" fmla="*/ 152376 w 295275"/>
                <a:gd name="connsiteY4-384" fmla="*/ 303904 h 599179"/>
                <a:gd name="connsiteX5-385" fmla="*/ 295275 w 295275"/>
                <a:gd name="connsiteY5-386" fmla="*/ 303904 h 599179"/>
                <a:gd name="connsiteX6-387" fmla="*/ 295275 w 295275"/>
                <a:gd name="connsiteY6-388" fmla="*/ 599179 h 599179"/>
                <a:gd name="connsiteX7-389" fmla="*/ 0 w 295275"/>
                <a:gd name="connsiteY7-390" fmla="*/ 599179 h 599179"/>
                <a:gd name="connsiteX8-391" fmla="*/ 0 w 295275"/>
                <a:gd name="connsiteY8-392" fmla="*/ 303904 h 599179"/>
                <a:gd name="connsiteX9-393" fmla="*/ 207995 w 295275"/>
                <a:gd name="connsiteY9-394" fmla="*/ 0 h 599179"/>
                <a:gd name="connsiteX0-395" fmla="*/ 207995 w 295275"/>
                <a:gd name="connsiteY0-396" fmla="*/ 0 h 599179"/>
                <a:gd name="connsiteX1-397" fmla="*/ 218480 w 295275"/>
                <a:gd name="connsiteY1-398" fmla="*/ 17025 h 599179"/>
                <a:gd name="connsiteX2-399" fmla="*/ 263922 w 295275"/>
                <a:gd name="connsiteY2-400" fmla="*/ 59952 h 599179"/>
                <a:gd name="connsiteX3-401" fmla="*/ 275967 w 295275"/>
                <a:gd name="connsiteY3-402" fmla="*/ 66705 h 599179"/>
                <a:gd name="connsiteX4-403" fmla="*/ 152376 w 295275"/>
                <a:gd name="connsiteY4-404" fmla="*/ 303904 h 599179"/>
                <a:gd name="connsiteX5-405" fmla="*/ 295275 w 295275"/>
                <a:gd name="connsiteY5-406" fmla="*/ 303904 h 599179"/>
                <a:gd name="connsiteX6-407" fmla="*/ 295275 w 295275"/>
                <a:gd name="connsiteY6-408" fmla="*/ 599179 h 599179"/>
                <a:gd name="connsiteX7-409" fmla="*/ 0 w 295275"/>
                <a:gd name="connsiteY7-410" fmla="*/ 599179 h 599179"/>
                <a:gd name="connsiteX8-411" fmla="*/ 0 w 295275"/>
                <a:gd name="connsiteY8-412" fmla="*/ 303904 h 599179"/>
                <a:gd name="connsiteX9-413" fmla="*/ 207995 w 295275"/>
                <a:gd name="connsiteY9-414" fmla="*/ 0 h 599179"/>
                <a:gd name="connsiteX0-415" fmla="*/ 207995 w 295275"/>
                <a:gd name="connsiteY0-416" fmla="*/ 0 h 599179"/>
                <a:gd name="connsiteX1-417" fmla="*/ 218480 w 295275"/>
                <a:gd name="connsiteY1-418" fmla="*/ 17025 h 599179"/>
                <a:gd name="connsiteX2-419" fmla="*/ 263922 w 295275"/>
                <a:gd name="connsiteY2-420" fmla="*/ 59952 h 599179"/>
                <a:gd name="connsiteX3-421" fmla="*/ 275967 w 295275"/>
                <a:gd name="connsiteY3-422" fmla="*/ 66705 h 599179"/>
                <a:gd name="connsiteX4-423" fmla="*/ 152376 w 295275"/>
                <a:gd name="connsiteY4-424" fmla="*/ 303904 h 599179"/>
                <a:gd name="connsiteX5-425" fmla="*/ 295275 w 295275"/>
                <a:gd name="connsiteY5-426" fmla="*/ 303904 h 599179"/>
                <a:gd name="connsiteX6-427" fmla="*/ 295275 w 295275"/>
                <a:gd name="connsiteY6-428" fmla="*/ 599179 h 599179"/>
                <a:gd name="connsiteX7-429" fmla="*/ 0 w 295275"/>
                <a:gd name="connsiteY7-430" fmla="*/ 599179 h 599179"/>
                <a:gd name="connsiteX8-431" fmla="*/ 0 w 295275"/>
                <a:gd name="connsiteY8-432" fmla="*/ 334942 h 599179"/>
                <a:gd name="connsiteX9-433" fmla="*/ 207995 w 295275"/>
                <a:gd name="connsiteY9-434" fmla="*/ 0 h 599179"/>
                <a:gd name="connsiteX0-435" fmla="*/ 207995 w 295275"/>
                <a:gd name="connsiteY0-436" fmla="*/ 0 h 599179"/>
                <a:gd name="connsiteX1-437" fmla="*/ 218480 w 295275"/>
                <a:gd name="connsiteY1-438" fmla="*/ 17025 h 599179"/>
                <a:gd name="connsiteX2-439" fmla="*/ 263922 w 295275"/>
                <a:gd name="connsiteY2-440" fmla="*/ 59952 h 599179"/>
                <a:gd name="connsiteX3-441" fmla="*/ 275967 w 295275"/>
                <a:gd name="connsiteY3-442" fmla="*/ 66705 h 599179"/>
                <a:gd name="connsiteX4-443" fmla="*/ 152376 w 295275"/>
                <a:gd name="connsiteY4-444" fmla="*/ 303904 h 599179"/>
                <a:gd name="connsiteX5-445" fmla="*/ 295275 w 295275"/>
                <a:gd name="connsiteY5-446" fmla="*/ 303904 h 599179"/>
                <a:gd name="connsiteX6-447" fmla="*/ 295275 w 295275"/>
                <a:gd name="connsiteY6-448" fmla="*/ 599179 h 599179"/>
                <a:gd name="connsiteX7-449" fmla="*/ 0 w 295275"/>
                <a:gd name="connsiteY7-450" fmla="*/ 599179 h 599179"/>
                <a:gd name="connsiteX8-451" fmla="*/ 0 w 295275"/>
                <a:gd name="connsiteY8-452" fmla="*/ 334942 h 599179"/>
                <a:gd name="connsiteX9-453" fmla="*/ 207995 w 295275"/>
                <a:gd name="connsiteY9-454" fmla="*/ 0 h 599179"/>
                <a:gd name="connsiteX0-455" fmla="*/ 207995 w 295275"/>
                <a:gd name="connsiteY0-456" fmla="*/ 0 h 599179"/>
                <a:gd name="connsiteX1-457" fmla="*/ 218480 w 295275"/>
                <a:gd name="connsiteY1-458" fmla="*/ 17025 h 599179"/>
                <a:gd name="connsiteX2-459" fmla="*/ 263922 w 295275"/>
                <a:gd name="connsiteY2-460" fmla="*/ 59952 h 599179"/>
                <a:gd name="connsiteX3-461" fmla="*/ 275967 w 295275"/>
                <a:gd name="connsiteY3-462" fmla="*/ 66705 h 599179"/>
                <a:gd name="connsiteX4-463" fmla="*/ 152376 w 295275"/>
                <a:gd name="connsiteY4-464" fmla="*/ 303904 h 599179"/>
                <a:gd name="connsiteX5-465" fmla="*/ 295275 w 295275"/>
                <a:gd name="connsiteY5-466" fmla="*/ 303904 h 599179"/>
                <a:gd name="connsiteX6-467" fmla="*/ 295275 w 295275"/>
                <a:gd name="connsiteY6-468" fmla="*/ 599179 h 599179"/>
                <a:gd name="connsiteX7-469" fmla="*/ 0 w 295275"/>
                <a:gd name="connsiteY7-470" fmla="*/ 599179 h 599179"/>
                <a:gd name="connsiteX8-471" fmla="*/ 0 w 295275"/>
                <a:gd name="connsiteY8-472" fmla="*/ 334942 h 599179"/>
                <a:gd name="connsiteX9-473" fmla="*/ 207995 w 295275"/>
                <a:gd name="connsiteY9-474" fmla="*/ 0 h 59917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</a:cxnLst>
              <a:rect l="l" t="t" r="r" b="b"/>
              <a:pathLst>
                <a:path w="295275" h="599179">
                  <a:moveTo>
                    <a:pt x="207995" y="0"/>
                  </a:moveTo>
                  <a:lnTo>
                    <a:pt x="218480" y="17025"/>
                  </a:lnTo>
                  <a:cubicBezTo>
                    <a:pt x="231034" y="32364"/>
                    <a:pt x="246314" y="46986"/>
                    <a:pt x="263922" y="59952"/>
                  </a:cubicBezTo>
                  <a:lnTo>
                    <a:pt x="275967" y="66705"/>
                  </a:lnTo>
                  <a:cubicBezTo>
                    <a:pt x="274744" y="66607"/>
                    <a:pt x="166924" y="148026"/>
                    <a:pt x="152376" y="303904"/>
                  </a:cubicBezTo>
                  <a:lnTo>
                    <a:pt x="295275" y="303904"/>
                  </a:lnTo>
                  <a:lnTo>
                    <a:pt x="295275" y="599179"/>
                  </a:lnTo>
                  <a:lnTo>
                    <a:pt x="0" y="599179"/>
                  </a:lnTo>
                  <a:lnTo>
                    <a:pt x="0" y="334942"/>
                  </a:lnTo>
                  <a:cubicBezTo>
                    <a:pt x="10368" y="113589"/>
                    <a:pt x="207637" y="2353"/>
                    <a:pt x="207995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350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任意多边形: 形状 11"/>
          <p:cNvSpPr/>
          <p:nvPr>
            <p:custDataLst>
              <p:tags r:id="rId7"/>
            </p:custDataLst>
          </p:nvPr>
        </p:nvSpPr>
        <p:spPr>
          <a:xfrm>
            <a:off x="-449" y="0"/>
            <a:ext cx="745958" cy="5715001"/>
          </a:xfrm>
          <a:custGeom>
            <a:avLst/>
            <a:gdLst>
              <a:gd name="connsiteX0" fmla="*/ 0 w 1634832"/>
              <a:gd name="connsiteY0" fmla="*/ 0 h 6858001"/>
              <a:gd name="connsiteX1" fmla="*/ 261030 w 1634832"/>
              <a:gd name="connsiteY1" fmla="*/ 0 h 6858001"/>
              <a:gd name="connsiteX2" fmla="*/ 1634832 w 1634832"/>
              <a:gd name="connsiteY2" fmla="*/ 6858001 h 6858001"/>
              <a:gd name="connsiteX3" fmla="*/ 0 w 1634832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4832" h="6858001">
                <a:moveTo>
                  <a:pt x="0" y="0"/>
                </a:moveTo>
                <a:lnTo>
                  <a:pt x="261030" y="0"/>
                </a:lnTo>
                <a:lnTo>
                  <a:pt x="1634832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1200" b="1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>
            <p:custDataLst>
              <p:tags r:id="rId8"/>
            </p:custDataLst>
          </p:nvPr>
        </p:nvSpPr>
        <p:spPr>
          <a:xfrm>
            <a:off x="1371611" y="961977"/>
            <a:ext cx="5943648" cy="533664"/>
          </a:xfrm>
          <a:prstGeom prst="rect">
            <a:avLst/>
          </a:prstGeom>
          <a:noFill/>
        </p:spPr>
        <p:txBody>
          <a:bodyPr wrap="square" lIns="47625" tIns="19050" rIns="47625" bIns="19050" rtlCol="0" anchor="ctr" anchorCtr="0">
            <a:norm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000" b="1" spc="14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思考：</a:t>
            </a:r>
            <a:endParaRPr lang="zh-CN" altLang="en-US" sz="3000" b="1" spc="14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9"/>
            </p:custDataLst>
          </p:nvPr>
        </p:nvSpPr>
        <p:spPr>
          <a:xfrm rot="885390">
            <a:off x="1442468" y="1954565"/>
            <a:ext cx="707933" cy="842777"/>
          </a:xfrm>
          <a:prstGeom prst="rect">
            <a:avLst/>
          </a:prstGeom>
          <a:noFill/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/>
          </a:bodyPr>
          <a:p>
            <a:pPr algn="just">
              <a:lnSpc>
                <a:spcPct val="130000"/>
              </a:lnSpc>
            </a:pPr>
            <a:endParaRPr lang="zh-CN" altLang="en-US" sz="1350" dirty="0" err="1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1439322" y="1956060"/>
            <a:ext cx="707933" cy="842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lnSpc>
                <a:spcPct val="130000"/>
              </a:lnSpc>
            </a:pPr>
            <a:endParaRPr lang="en-US" altLang="zh-CN" sz="13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文本框 6"/>
          <p:cNvSpPr txBox="1"/>
          <p:nvPr>
            <p:custDataLst>
              <p:tags r:id="rId11"/>
            </p:custDataLst>
          </p:nvPr>
        </p:nvSpPr>
        <p:spPr>
          <a:xfrm>
            <a:off x="1527064" y="2137355"/>
            <a:ext cx="535598" cy="478693"/>
          </a:xfrm>
          <a:prstGeom prst="rect">
            <a:avLst/>
          </a:prstGeom>
          <a:noFill/>
        </p:spPr>
        <p:txBody>
          <a:bodyPr wrap="none" rtlCol="0">
            <a:normAutofit/>
          </a:bodyPr>
          <a:p>
            <a:r>
              <a:rPr lang="en-US" altLang="zh-CN" sz="2100" b="1" dirty="0">
                <a:solidFill>
                  <a:schemeClr val="lt1"/>
                </a:solidFill>
              </a:rPr>
              <a:t>01</a:t>
            </a:r>
            <a:endParaRPr lang="en-US" altLang="zh-CN" sz="2100" b="1" dirty="0">
              <a:solidFill>
                <a:schemeClr val="lt1"/>
              </a:solidFill>
            </a:endParaRPr>
          </a:p>
        </p:txBody>
      </p:sp>
      <p:sp>
        <p:nvSpPr>
          <p:cNvPr id="13" name="矩形 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67247" y="1912676"/>
            <a:ext cx="2127987" cy="92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lnSpcReduction="10000"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2300" spc="15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增强模型的鲁棒性</a:t>
            </a:r>
            <a:endParaRPr lang="en-US" altLang="zh-CN" sz="2300" spc="15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13"/>
            </p:custDataLst>
          </p:nvPr>
        </p:nvSpPr>
        <p:spPr>
          <a:xfrm rot="885390">
            <a:off x="4866745" y="1954565"/>
            <a:ext cx="707933" cy="842777"/>
          </a:xfrm>
          <a:prstGeom prst="rect">
            <a:avLst/>
          </a:prstGeom>
          <a:noFill/>
          <a:ln w="19050"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/>
          </a:bodyPr>
          <a:p>
            <a:pPr algn="just">
              <a:lnSpc>
                <a:spcPct val="130000"/>
              </a:lnSpc>
            </a:pPr>
            <a:endParaRPr lang="zh-CN" altLang="en-US" sz="1350" dirty="0" err="1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>
            <p:custDataLst>
              <p:tags r:id="rId14"/>
            </p:custDataLst>
          </p:nvPr>
        </p:nvSpPr>
        <p:spPr>
          <a:xfrm>
            <a:off x="4863599" y="1956060"/>
            <a:ext cx="707933" cy="84277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lnSpc>
                <a:spcPct val="130000"/>
              </a:lnSpc>
            </a:pPr>
            <a:endParaRPr lang="en-US" altLang="zh-CN" sz="13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文本框 16"/>
          <p:cNvSpPr txBox="1"/>
          <p:nvPr>
            <p:custDataLst>
              <p:tags r:id="rId15"/>
            </p:custDataLst>
          </p:nvPr>
        </p:nvSpPr>
        <p:spPr>
          <a:xfrm>
            <a:off x="4951341" y="2137355"/>
            <a:ext cx="535598" cy="478693"/>
          </a:xfrm>
          <a:prstGeom prst="rect">
            <a:avLst/>
          </a:prstGeom>
          <a:noFill/>
        </p:spPr>
        <p:txBody>
          <a:bodyPr wrap="none" rtlCol="0">
            <a:normAutofit/>
          </a:bodyPr>
          <a:p>
            <a:r>
              <a:rPr lang="en-US" altLang="zh-CN" sz="2100" b="1" dirty="0">
                <a:solidFill>
                  <a:schemeClr val="lt1"/>
                </a:solidFill>
              </a:rPr>
              <a:t>02</a:t>
            </a:r>
            <a:endParaRPr lang="en-US" altLang="zh-CN" sz="2100" b="1" dirty="0">
              <a:solidFill>
                <a:schemeClr val="lt1"/>
              </a:solidFill>
            </a:endParaRPr>
          </a:p>
        </p:txBody>
      </p:sp>
      <p:sp>
        <p:nvSpPr>
          <p:cNvPr id="18" name="矩形 1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5691524" y="1912676"/>
            <a:ext cx="2127987" cy="92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lnSpcReduction="10000"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2300" spc="15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增加数据增强技术</a:t>
            </a:r>
            <a:endParaRPr lang="en-US" altLang="zh-CN" sz="2300" spc="15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>
            <p:custDataLst>
              <p:tags r:id="rId17"/>
            </p:custDataLst>
          </p:nvPr>
        </p:nvSpPr>
        <p:spPr>
          <a:xfrm rot="885390">
            <a:off x="1442468" y="3423952"/>
            <a:ext cx="707933" cy="842777"/>
          </a:xfrm>
          <a:prstGeom prst="rect">
            <a:avLst/>
          </a:prstGeom>
          <a:noFill/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/>
          </a:bodyPr>
          <a:p>
            <a:pPr algn="just">
              <a:lnSpc>
                <a:spcPct val="130000"/>
              </a:lnSpc>
            </a:pPr>
            <a:endParaRPr lang="zh-CN" altLang="en-US" sz="1350" dirty="0" err="1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>
            <p:custDataLst>
              <p:tags r:id="rId18"/>
            </p:custDataLst>
          </p:nvPr>
        </p:nvSpPr>
        <p:spPr>
          <a:xfrm>
            <a:off x="1439322" y="3425447"/>
            <a:ext cx="707933" cy="84277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lnSpc>
                <a:spcPct val="130000"/>
              </a:lnSpc>
            </a:pPr>
            <a:endParaRPr lang="en-US" altLang="zh-CN" sz="13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2" name="文本框 21"/>
          <p:cNvSpPr txBox="1"/>
          <p:nvPr>
            <p:custDataLst>
              <p:tags r:id="rId19"/>
            </p:custDataLst>
          </p:nvPr>
        </p:nvSpPr>
        <p:spPr>
          <a:xfrm>
            <a:off x="1527064" y="3606743"/>
            <a:ext cx="535598" cy="478693"/>
          </a:xfrm>
          <a:prstGeom prst="rect">
            <a:avLst/>
          </a:prstGeom>
          <a:noFill/>
        </p:spPr>
        <p:txBody>
          <a:bodyPr wrap="none" rtlCol="0">
            <a:normAutofit/>
          </a:bodyPr>
          <a:p>
            <a:r>
              <a:rPr lang="en-US" altLang="zh-CN" sz="2100" b="1" dirty="0">
                <a:solidFill>
                  <a:schemeClr val="bg1"/>
                </a:solidFill>
              </a:rPr>
              <a:t>03</a:t>
            </a:r>
            <a:endParaRPr lang="en-US" altLang="zh-CN" sz="2100" b="1" dirty="0">
              <a:solidFill>
                <a:schemeClr val="bg1"/>
              </a:solidFill>
            </a:endParaRPr>
          </a:p>
        </p:txBody>
      </p:sp>
      <p:sp>
        <p:nvSpPr>
          <p:cNvPr id="23" name="矩形 1"/>
          <p:cNvSpPr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2267247" y="3382063"/>
            <a:ext cx="2127987" cy="92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lnSpcReduction="10000"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2300" spc="15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寻找更好的参数组合</a:t>
            </a:r>
            <a:endParaRPr lang="en-US" altLang="zh-CN" sz="2300" spc="15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>
            <p:custDataLst>
              <p:tags r:id="rId21"/>
            </p:custDataLst>
          </p:nvPr>
        </p:nvSpPr>
        <p:spPr>
          <a:xfrm rot="885390">
            <a:off x="4866745" y="3423952"/>
            <a:ext cx="707933" cy="842777"/>
          </a:xfrm>
          <a:prstGeom prst="rect">
            <a:avLst/>
          </a:prstGeom>
          <a:noFill/>
          <a:ln w="19050"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rmAutofit/>
          </a:bodyPr>
          <a:p>
            <a:pPr algn="just">
              <a:lnSpc>
                <a:spcPct val="130000"/>
              </a:lnSpc>
            </a:pPr>
            <a:endParaRPr lang="zh-CN" altLang="en-US" sz="1350" dirty="0" err="1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>
            <p:custDataLst>
              <p:tags r:id="rId22"/>
            </p:custDataLst>
          </p:nvPr>
        </p:nvSpPr>
        <p:spPr>
          <a:xfrm>
            <a:off x="4863599" y="3425447"/>
            <a:ext cx="707933" cy="8427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lnSpc>
                <a:spcPct val="130000"/>
              </a:lnSpc>
            </a:pPr>
            <a:endParaRPr lang="en-US" altLang="zh-CN" sz="135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6" name="文本框 25"/>
          <p:cNvSpPr txBox="1"/>
          <p:nvPr>
            <p:custDataLst>
              <p:tags r:id="rId23"/>
            </p:custDataLst>
          </p:nvPr>
        </p:nvSpPr>
        <p:spPr>
          <a:xfrm>
            <a:off x="4951341" y="3606743"/>
            <a:ext cx="535598" cy="478693"/>
          </a:xfrm>
          <a:prstGeom prst="rect">
            <a:avLst/>
          </a:prstGeom>
          <a:noFill/>
        </p:spPr>
        <p:txBody>
          <a:bodyPr wrap="none" rtlCol="0">
            <a:normAutofit/>
          </a:bodyPr>
          <a:p>
            <a:r>
              <a:rPr lang="en-US" altLang="zh-CN" sz="2100" b="1" dirty="0">
                <a:solidFill>
                  <a:schemeClr val="lt1"/>
                </a:solidFill>
              </a:rPr>
              <a:t>04</a:t>
            </a:r>
            <a:endParaRPr lang="en-US" altLang="zh-CN" sz="2100" b="1" dirty="0">
              <a:solidFill>
                <a:schemeClr val="lt1"/>
              </a:solidFill>
            </a:endParaRPr>
          </a:p>
        </p:txBody>
      </p:sp>
      <p:sp>
        <p:nvSpPr>
          <p:cNvPr id="27" name="矩形 1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691524" y="3382063"/>
            <a:ext cx="2127987" cy="929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normAutofit lnSpcReduction="10000"/>
          </a:bodyPr>
          <a:p>
            <a:pPr marL="0" lvl="0" indent="0" algn="l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</a:pPr>
            <a:r>
              <a:rPr lang="en-US" altLang="zh-CN" sz="2300" spc="150"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探索新的数据采样策略</a:t>
            </a:r>
            <a:endParaRPr lang="en-US" altLang="zh-CN" sz="2300" spc="150"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2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/>
    </mc:Choice>
    <mc:Fallback>
      <p:transition spd="slow" advTm="3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1352883" y="1523663"/>
            <a:ext cx="6228122" cy="2495941"/>
          </a:xfrm>
          <a:prstGeom prst="roundRect">
            <a:avLst/>
          </a:prstGeom>
          <a:gradFill>
            <a:gsLst>
              <a:gs pos="27000">
                <a:schemeClr val="accent1"/>
              </a:gs>
              <a:gs pos="76000">
                <a:schemeClr val="accent4"/>
              </a:gs>
            </a:gsLst>
            <a:lin ang="18900000" scaled="1"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001609" y="-141196"/>
            <a:ext cx="659694" cy="663111"/>
          </a:xfrm>
          <a:prstGeom prst="ellipse">
            <a:avLst/>
          </a:prstGeom>
          <a:gradFill>
            <a:gsLst>
              <a:gs pos="100000">
                <a:srgbClr val="555354"/>
              </a:gs>
              <a:gs pos="9000">
                <a:srgbClr val="373536"/>
              </a:gs>
            </a:gsLst>
            <a:lin ang="5400000" scaled="1"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691589" y="3420839"/>
            <a:ext cx="853282" cy="857702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1086814" y="4227572"/>
            <a:ext cx="496644" cy="499218"/>
          </a:xfrm>
          <a:prstGeom prst="ellipse">
            <a:avLst/>
          </a:prstGeom>
          <a:gradFill>
            <a:gsLst>
              <a:gs pos="78000">
                <a:schemeClr val="accent1"/>
              </a:gs>
              <a:gs pos="46000">
                <a:schemeClr val="accent4"/>
              </a:gs>
            </a:gsLst>
            <a:lin ang="18900000" scaled="1"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8934951" y="2932371"/>
            <a:ext cx="360040" cy="361906"/>
          </a:xfrm>
          <a:prstGeom prst="ellipse">
            <a:avLst/>
          </a:prstGeom>
          <a:gradFill>
            <a:gsLst>
              <a:gs pos="27000">
                <a:schemeClr val="accent1"/>
              </a:gs>
              <a:gs pos="76000">
                <a:schemeClr val="accent4"/>
              </a:gs>
            </a:gsLst>
            <a:lin ang="18900000" scaled="1"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7112721" y="1001632"/>
            <a:ext cx="261737" cy="263094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200000" scaled="0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542171" y="1979467"/>
            <a:ext cx="38010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感谢您的垂听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恳请批评指正</a:t>
            </a:r>
            <a:endParaRPr lang="zh-CN" altLang="en-US" sz="4400" b="1" spc="3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4156726" y="5138637"/>
            <a:ext cx="853282" cy="857702"/>
          </a:xfrm>
          <a:prstGeom prst="ellipse">
            <a:avLst/>
          </a:prstGeom>
          <a:gradFill flip="none" rotWithShape="1">
            <a:gsLst>
              <a:gs pos="78000">
                <a:srgbClr val="555354"/>
              </a:gs>
              <a:gs pos="46000">
                <a:srgbClr val="373536"/>
              </a:gs>
            </a:gsLst>
            <a:lin ang="18900000" scaled="1"/>
            <a:tileRect/>
          </a:gradFill>
          <a:ln w="22225">
            <a:solidFill>
              <a:schemeClr val="bg1"/>
            </a:solidFill>
          </a:ln>
          <a:effectLst>
            <a:outerShdw blurRad="419100" dist="419100" dir="3600000" algn="tl" rotWithShape="0">
              <a:schemeClr val="accent2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Font typeface="Wingdings" panose="05000000000000000000" pitchFamily="2" charset="2"/>
              <a:buNone/>
            </a:pPr>
            <a:endParaRPr lang="zh-CN" altLang="en-US" sz="1400" b="1" dirty="0">
              <a:solidFill>
                <a:schemeClr val="tx2"/>
              </a:solidFill>
              <a:latin typeface="+mn-ea"/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35136" y="-349701"/>
            <a:ext cx="1053397" cy="1080120"/>
            <a:chOff x="1335136" y="-349701"/>
            <a:chExt cx="1053397" cy="1080120"/>
          </a:xfrm>
        </p:grpSpPr>
        <p:sp>
          <p:nvSpPr>
            <p:cNvPr id="32" name="椭圆 31"/>
            <p:cNvSpPr/>
            <p:nvPr/>
          </p:nvSpPr>
          <p:spPr>
            <a:xfrm>
              <a:off x="1335136" y="-349701"/>
              <a:ext cx="1053397" cy="1080120"/>
            </a:xfrm>
            <a:prstGeom prst="ellipse">
              <a:avLst/>
            </a:prstGeom>
            <a:gradFill>
              <a:gsLst>
                <a:gs pos="27000">
                  <a:schemeClr val="accent1"/>
                </a:gs>
                <a:gs pos="76000">
                  <a:schemeClr val="accent4"/>
                </a:gs>
              </a:gsLst>
              <a:lin ang="18900000" scaled="1"/>
            </a:gra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 dirty="0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2883" y="-318664"/>
              <a:ext cx="1017901" cy="1018046"/>
            </a:xfrm>
            <a:prstGeom prst="ellipse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-429732" y="2589005"/>
            <a:ext cx="867292" cy="861056"/>
            <a:chOff x="-429732" y="2589005"/>
            <a:chExt cx="867292" cy="861056"/>
          </a:xfrm>
        </p:grpSpPr>
        <p:sp>
          <p:nvSpPr>
            <p:cNvPr id="36" name="椭圆 35"/>
            <p:cNvSpPr/>
            <p:nvPr/>
          </p:nvSpPr>
          <p:spPr>
            <a:xfrm>
              <a:off x="-429732" y="2589005"/>
              <a:ext cx="853282" cy="857702"/>
            </a:xfrm>
            <a:prstGeom prst="ellipse">
              <a:avLst/>
            </a:prstGeom>
            <a:solidFill>
              <a:schemeClr val="accent1"/>
            </a:soli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 dirty="0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22937" y="2592359"/>
              <a:ext cx="860497" cy="857702"/>
            </a:xfrm>
            <a:prstGeom prst="ellipse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865364" y="1283313"/>
            <a:ext cx="1379483" cy="1356666"/>
            <a:chOff x="7367535" y="1520557"/>
            <a:chExt cx="1379483" cy="1356666"/>
          </a:xfrm>
        </p:grpSpPr>
        <p:sp>
          <p:nvSpPr>
            <p:cNvPr id="40" name="椭圆 39"/>
            <p:cNvSpPr/>
            <p:nvPr/>
          </p:nvSpPr>
          <p:spPr>
            <a:xfrm>
              <a:off x="7367535" y="1520557"/>
              <a:ext cx="1379483" cy="1327385"/>
            </a:xfrm>
            <a:prstGeom prst="ellipse">
              <a:avLst/>
            </a:prstGeom>
            <a:gradFill>
              <a:gsLst>
                <a:gs pos="27000">
                  <a:schemeClr val="accent1"/>
                </a:gs>
                <a:gs pos="76000">
                  <a:schemeClr val="accent4"/>
                </a:gs>
              </a:gsLst>
              <a:lin ang="18900000" scaled="1"/>
            </a:gra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 dirty="0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1257" y="1565412"/>
              <a:ext cx="1316086" cy="1311811"/>
            </a:xfrm>
            <a:prstGeom prst="ellipse">
              <a:avLst/>
            </a:prstGeom>
          </p:spPr>
        </p:pic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79" y="3452776"/>
            <a:ext cx="789101" cy="793827"/>
          </a:xfrm>
          <a:prstGeom prst="ellipse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234662" y="3806093"/>
            <a:ext cx="853282" cy="857702"/>
            <a:chOff x="6234662" y="3806093"/>
            <a:chExt cx="853282" cy="857702"/>
          </a:xfrm>
        </p:grpSpPr>
        <p:sp>
          <p:nvSpPr>
            <p:cNvPr id="39" name="椭圆 38"/>
            <p:cNvSpPr/>
            <p:nvPr/>
          </p:nvSpPr>
          <p:spPr>
            <a:xfrm>
              <a:off x="6234662" y="3806093"/>
              <a:ext cx="853282" cy="85770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 dirty="0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6752" y="3849689"/>
              <a:ext cx="789101" cy="793827"/>
            </a:xfrm>
            <a:prstGeom prst="ellipse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7808864" y="463629"/>
            <a:ext cx="516743" cy="519420"/>
            <a:chOff x="7555106" y="742200"/>
            <a:chExt cx="516743" cy="519420"/>
          </a:xfrm>
        </p:grpSpPr>
        <p:sp>
          <p:nvSpPr>
            <p:cNvPr id="27" name="椭圆 26"/>
            <p:cNvSpPr/>
            <p:nvPr/>
          </p:nvSpPr>
          <p:spPr>
            <a:xfrm>
              <a:off x="7555106" y="742200"/>
              <a:ext cx="516743" cy="51942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6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 dirty="0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005" y="767836"/>
              <a:ext cx="490844" cy="493784"/>
            </a:xfrm>
            <a:prstGeom prst="ellipse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61"/>
          <p:cNvSpPr txBox="1"/>
          <p:nvPr>
            <p:custDataLst>
              <p:tags r:id="rId1"/>
            </p:custDataLst>
          </p:nvPr>
        </p:nvSpPr>
        <p:spPr>
          <a:xfrm>
            <a:off x="1024230" y="2067190"/>
            <a:ext cx="2097872" cy="1053082"/>
          </a:xfrm>
          <a:prstGeom prst="rect">
            <a:avLst/>
          </a:prstGeom>
          <a:noFill/>
        </p:spPr>
        <p:txBody>
          <a:bodyPr wrap="square" rtlCol="0" anchor="b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spc="12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目录</a:t>
            </a:r>
            <a:endParaRPr lang="zh-CN" altLang="en-US" sz="2800" b="1" spc="12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文本框 60"/>
          <p:cNvSpPr txBox="1"/>
          <p:nvPr>
            <p:custDataLst>
              <p:tags r:id="rId2"/>
            </p:custDataLst>
          </p:nvPr>
        </p:nvSpPr>
        <p:spPr>
          <a:xfrm>
            <a:off x="1024230" y="3205154"/>
            <a:ext cx="2097872" cy="474784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pc="15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en-US" altLang="zh-CN" spc="15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" y="0"/>
            <a:ext cx="1306054" cy="1297880"/>
          </a:xfrm>
          <a:prstGeom prst="rect">
            <a:avLst/>
          </a:prstGeom>
        </p:spPr>
      </p:pic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4520857" y="1396659"/>
            <a:ext cx="4165569" cy="572123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/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4006588" y="1293805"/>
            <a:ext cx="610694" cy="572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15" dirty="0"/>
              <a:t> </a:t>
            </a:r>
            <a:endParaRPr lang="en-US" altLang="zh-CN" sz="1215" dirty="0"/>
          </a:p>
        </p:txBody>
      </p:sp>
      <p:sp>
        <p:nvSpPr>
          <p:cNvPr id="8" name="直角三角形 7"/>
          <p:cNvSpPr/>
          <p:nvPr>
            <p:custDataLst>
              <p:tags r:id="rId6"/>
            </p:custDataLst>
          </p:nvPr>
        </p:nvSpPr>
        <p:spPr>
          <a:xfrm flipV="1">
            <a:off x="4520856" y="1865928"/>
            <a:ext cx="102854" cy="10285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/>
          </a:p>
        </p:txBody>
      </p:sp>
      <p:sp>
        <p:nvSpPr>
          <p:cNvPr id="12" name="文本框 58"/>
          <p:cNvSpPr txBox="1"/>
          <p:nvPr>
            <p:custDataLst>
              <p:tags r:id="rId7"/>
            </p:custDataLst>
          </p:nvPr>
        </p:nvSpPr>
        <p:spPr>
          <a:xfrm>
            <a:off x="4054801" y="1354452"/>
            <a:ext cx="514268" cy="450827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30" b="1" spc="27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01</a:t>
            </a:r>
            <a:endParaRPr lang="en-US" altLang="zh-CN" sz="2430" b="1" spc="270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61"/>
          <p:cNvSpPr txBox="1"/>
          <p:nvPr>
            <p:custDataLst>
              <p:tags r:id="rId8"/>
            </p:custDataLst>
          </p:nvPr>
        </p:nvSpPr>
        <p:spPr>
          <a:xfrm>
            <a:off x="4665493" y="1426476"/>
            <a:ext cx="3496023" cy="49010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720"/>
              </a:spcAft>
            </a:pPr>
            <a:r>
              <a:rPr lang="zh-CN" altLang="en-US" sz="2400" dirty="0">
                <a:sym typeface="+mn-ea"/>
              </a:rPr>
              <a:t>研究背景</a:t>
            </a:r>
            <a:endParaRPr lang="zh-CN" altLang="en-US" sz="2400" spc="180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>
            <p:custDataLst>
              <p:tags r:id="rId9"/>
            </p:custDataLst>
          </p:nvPr>
        </p:nvSpPr>
        <p:spPr>
          <a:xfrm>
            <a:off x="4520857" y="2214130"/>
            <a:ext cx="4165569" cy="572123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/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4006588" y="2111276"/>
            <a:ext cx="610694" cy="572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15" dirty="0"/>
              <a:t> </a:t>
            </a:r>
            <a:endParaRPr lang="en-US" altLang="zh-CN" sz="1215" dirty="0"/>
          </a:p>
        </p:txBody>
      </p:sp>
      <p:sp>
        <p:nvSpPr>
          <p:cNvPr id="20" name="直角三角形 19"/>
          <p:cNvSpPr/>
          <p:nvPr>
            <p:custDataLst>
              <p:tags r:id="rId11"/>
            </p:custDataLst>
          </p:nvPr>
        </p:nvSpPr>
        <p:spPr>
          <a:xfrm flipV="1">
            <a:off x="4520856" y="2683399"/>
            <a:ext cx="102854" cy="10285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/>
          </a:p>
        </p:txBody>
      </p:sp>
      <p:sp>
        <p:nvSpPr>
          <p:cNvPr id="33" name="文本框 58"/>
          <p:cNvSpPr txBox="1"/>
          <p:nvPr>
            <p:custDataLst>
              <p:tags r:id="rId12"/>
            </p:custDataLst>
          </p:nvPr>
        </p:nvSpPr>
        <p:spPr>
          <a:xfrm>
            <a:off x="4054801" y="2171924"/>
            <a:ext cx="514268" cy="450827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30" b="1" spc="27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02</a:t>
            </a:r>
            <a:endParaRPr lang="en-US" altLang="zh-CN" sz="2430" b="1" spc="270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4" name="文本框 61"/>
          <p:cNvSpPr txBox="1"/>
          <p:nvPr>
            <p:custDataLst>
              <p:tags r:id="rId13"/>
            </p:custDataLst>
          </p:nvPr>
        </p:nvSpPr>
        <p:spPr>
          <a:xfrm>
            <a:off x="4665493" y="2255138"/>
            <a:ext cx="3496023" cy="49010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720"/>
              </a:spcAft>
            </a:pPr>
            <a:r>
              <a:rPr lang="zh-CN" altLang="en-US" sz="2400" dirty="0">
                <a:sym typeface="+mn-ea"/>
              </a:rPr>
              <a:t>研究方法</a:t>
            </a:r>
            <a:endParaRPr lang="zh-CN" altLang="en-US" sz="2400" dirty="0"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14"/>
            </p:custDataLst>
          </p:nvPr>
        </p:nvSpPr>
        <p:spPr>
          <a:xfrm>
            <a:off x="4520856" y="3031600"/>
            <a:ext cx="4165569" cy="572123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/>
          </a:p>
        </p:txBody>
      </p:sp>
      <p:sp>
        <p:nvSpPr>
          <p:cNvPr id="36" name="矩形 35"/>
          <p:cNvSpPr/>
          <p:nvPr>
            <p:custDataLst>
              <p:tags r:id="rId15"/>
            </p:custDataLst>
          </p:nvPr>
        </p:nvSpPr>
        <p:spPr>
          <a:xfrm>
            <a:off x="4006588" y="2928747"/>
            <a:ext cx="610694" cy="572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15" dirty="0"/>
              <a:t> </a:t>
            </a:r>
            <a:endParaRPr lang="en-US" altLang="zh-CN" sz="1215" dirty="0"/>
          </a:p>
        </p:txBody>
      </p:sp>
      <p:sp>
        <p:nvSpPr>
          <p:cNvPr id="37" name="直角三角形 36"/>
          <p:cNvSpPr/>
          <p:nvPr>
            <p:custDataLst>
              <p:tags r:id="rId16"/>
            </p:custDataLst>
          </p:nvPr>
        </p:nvSpPr>
        <p:spPr>
          <a:xfrm flipV="1">
            <a:off x="4520855" y="3500869"/>
            <a:ext cx="102854" cy="10285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/>
          </a:p>
        </p:txBody>
      </p:sp>
      <p:sp>
        <p:nvSpPr>
          <p:cNvPr id="38" name="文本框 58"/>
          <p:cNvSpPr txBox="1"/>
          <p:nvPr>
            <p:custDataLst>
              <p:tags r:id="rId17"/>
            </p:custDataLst>
          </p:nvPr>
        </p:nvSpPr>
        <p:spPr>
          <a:xfrm>
            <a:off x="4054801" y="2989395"/>
            <a:ext cx="514268" cy="450827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30" b="1" spc="27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03</a:t>
            </a:r>
            <a:endParaRPr lang="en-US" altLang="zh-CN" sz="2430" b="1" spc="270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文本框 61"/>
          <p:cNvSpPr txBox="1"/>
          <p:nvPr>
            <p:custDataLst>
              <p:tags r:id="rId18"/>
            </p:custDataLst>
          </p:nvPr>
        </p:nvSpPr>
        <p:spPr>
          <a:xfrm>
            <a:off x="4665493" y="3092450"/>
            <a:ext cx="3993071" cy="490347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720"/>
              </a:spcAft>
            </a:pPr>
            <a:r>
              <a:rPr lang="en-US" altLang="zh-CN" sz="2400" dirty="0">
                <a:sym typeface="+mn-ea"/>
              </a:rPr>
              <a:t>            </a:t>
            </a:r>
            <a:r>
              <a:rPr lang="zh-CN" altLang="en-US" sz="2400" dirty="0">
                <a:sym typeface="+mn-ea"/>
              </a:rPr>
              <a:t>研究结果</a:t>
            </a:r>
            <a:endParaRPr lang="zh-CN" altLang="en-US" sz="2400" dirty="0"/>
          </a:p>
        </p:txBody>
      </p:sp>
      <p:sp>
        <p:nvSpPr>
          <p:cNvPr id="40" name="矩形 39"/>
          <p:cNvSpPr/>
          <p:nvPr>
            <p:custDataLst>
              <p:tags r:id="rId19"/>
            </p:custDataLst>
          </p:nvPr>
        </p:nvSpPr>
        <p:spPr>
          <a:xfrm>
            <a:off x="4520856" y="3849073"/>
            <a:ext cx="4165569" cy="572123"/>
          </a:xfrm>
          <a:prstGeom prst="rect">
            <a:avLst/>
          </a:prstGeom>
          <a:solidFill>
            <a:schemeClr val="accent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/>
          </a:p>
        </p:txBody>
      </p:sp>
      <p:sp>
        <p:nvSpPr>
          <p:cNvPr id="41" name="矩形 40"/>
          <p:cNvSpPr/>
          <p:nvPr>
            <p:custDataLst>
              <p:tags r:id="rId20"/>
            </p:custDataLst>
          </p:nvPr>
        </p:nvSpPr>
        <p:spPr>
          <a:xfrm>
            <a:off x="4006588" y="3746218"/>
            <a:ext cx="610694" cy="5721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15" dirty="0"/>
              <a:t> </a:t>
            </a:r>
            <a:endParaRPr lang="en-US" altLang="zh-CN" sz="1215" dirty="0"/>
          </a:p>
        </p:txBody>
      </p:sp>
      <p:sp>
        <p:nvSpPr>
          <p:cNvPr id="42" name="直角三角形 41"/>
          <p:cNvSpPr/>
          <p:nvPr>
            <p:custDataLst>
              <p:tags r:id="rId21"/>
            </p:custDataLst>
          </p:nvPr>
        </p:nvSpPr>
        <p:spPr>
          <a:xfrm flipV="1">
            <a:off x="4520855" y="4318342"/>
            <a:ext cx="102854" cy="10285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15"/>
          </a:p>
        </p:txBody>
      </p:sp>
      <p:sp>
        <p:nvSpPr>
          <p:cNvPr id="43" name="文本框 58"/>
          <p:cNvSpPr txBox="1"/>
          <p:nvPr>
            <p:custDataLst>
              <p:tags r:id="rId22"/>
            </p:custDataLst>
          </p:nvPr>
        </p:nvSpPr>
        <p:spPr>
          <a:xfrm>
            <a:off x="4054801" y="3806866"/>
            <a:ext cx="514268" cy="450827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30" b="1" spc="270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04</a:t>
            </a:r>
            <a:endParaRPr lang="en-US" altLang="zh-CN" sz="2430" b="1" spc="270" dirty="0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文本框 61"/>
          <p:cNvSpPr txBox="1"/>
          <p:nvPr>
            <p:custDataLst>
              <p:tags r:id="rId23"/>
            </p:custDataLst>
          </p:nvPr>
        </p:nvSpPr>
        <p:spPr>
          <a:xfrm>
            <a:off x="4665493" y="3890081"/>
            <a:ext cx="3496023" cy="49010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720"/>
              </a:spcAft>
            </a:pPr>
            <a:r>
              <a:rPr lang="zh-CN" altLang="en-US" sz="2400" dirty="0">
                <a:sym typeface="+mn-ea"/>
              </a:rPr>
              <a:t>小组总结</a:t>
            </a:r>
            <a:endParaRPr lang="zh-CN" altLang="en-US" sz="2400" dirty="0"/>
          </a:p>
        </p:txBody>
      </p: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2074433" cy="5761308"/>
            <a:chOff x="0" y="0"/>
            <a:chExt cx="2074433" cy="5761308"/>
          </a:xfrm>
        </p:grpSpPr>
        <p:sp>
          <p:nvSpPr>
            <p:cNvPr id="43" name="矩形 42"/>
            <p:cNvSpPr/>
            <p:nvPr/>
          </p:nvSpPr>
          <p:spPr>
            <a:xfrm>
              <a:off x="0" y="0"/>
              <a:ext cx="2074433" cy="5761308"/>
            </a:xfrm>
            <a:prstGeom prst="rect">
              <a:avLst/>
            </a:prstGeom>
            <a:gradFill>
              <a:gsLst>
                <a:gs pos="27000">
                  <a:schemeClr val="accent1"/>
                </a:gs>
                <a:gs pos="76000">
                  <a:schemeClr val="accent4"/>
                </a:gs>
              </a:gsLst>
              <a:lin ang="189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7DD6"/>
                </a:solidFill>
                <a:cs typeface="+mn-ea"/>
                <a:sym typeface="+mn-lt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24198" y="2641476"/>
              <a:ext cx="1634406" cy="342225"/>
            </a:xfrm>
            <a:prstGeom prst="roundRect">
              <a:avLst/>
            </a:prstGeom>
            <a:gradFill>
              <a:gsLst>
                <a:gs pos="27000">
                  <a:schemeClr val="accent1">
                    <a:lumMod val="80000"/>
                    <a:lumOff val="20000"/>
                  </a:schemeClr>
                </a:gs>
                <a:gs pos="76000">
                  <a:schemeClr val="accent4">
                    <a:lumMod val="80000"/>
                    <a:lumOff val="20000"/>
                  </a:schemeClr>
                </a:gs>
              </a:gsLst>
              <a:lin ang="18900000" scaled="1"/>
            </a:gra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4467" y="2425452"/>
              <a:ext cx="1243965" cy="2938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研究背景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研究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方法－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研究结果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 －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小组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总结 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250000"/>
                </a:lnSpc>
              </a:pP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250000"/>
                </a:lnSpc>
              </a:pP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73298" y="593254"/>
              <a:ext cx="1536206" cy="1544166"/>
              <a:chOff x="273298" y="593254"/>
              <a:chExt cx="1536206" cy="1544166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73298" y="593254"/>
                <a:ext cx="1536206" cy="15441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C7DD6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5" name="图片 4" descr="C:\Users\qsm10\Desktop\6f438fe2dd0c3657c7a9615ad1822b32.png6f438fe2dd0c3657c7a9615ad1822b32"/>
              <p:cNvPicPr>
                <a:picLocks noChangeAspect="1"/>
              </p:cNvPicPr>
              <p:nvPr/>
            </p:nvPicPr>
            <p:blipFill>
              <a:blip r:embed="rId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>
                <a:off x="339330" y="710016"/>
                <a:ext cx="1395771" cy="1310640"/>
              </a:xfrm>
              <a:prstGeom prst="rect">
                <a:avLst/>
              </a:prstGeom>
            </p:spPr>
          </p:pic>
        </p:grpSp>
      </p:grpSp>
      <p:sp>
        <p:nvSpPr>
          <p:cNvPr id="37" name="book-of-text-opened-with-a-bookmark_21570"/>
          <p:cNvSpPr>
            <a:spLocks noChangeAspect="1"/>
          </p:cNvSpPr>
          <p:nvPr/>
        </p:nvSpPr>
        <p:spPr bwMode="auto">
          <a:xfrm>
            <a:off x="3115773" y="2534909"/>
            <a:ext cx="922800" cy="645181"/>
          </a:xfrm>
          <a:custGeom>
            <a:avLst/>
            <a:gdLst>
              <a:gd name="T0" fmla="*/ 902 w 934"/>
              <a:gd name="T1" fmla="*/ 0 h 654"/>
              <a:gd name="T2" fmla="*/ 32 w 934"/>
              <a:gd name="T3" fmla="*/ 56 h 654"/>
              <a:gd name="T4" fmla="*/ 0 w 934"/>
              <a:gd name="T5" fmla="*/ 654 h 654"/>
              <a:gd name="T6" fmla="*/ 934 w 934"/>
              <a:gd name="T7" fmla="*/ 56 h 654"/>
              <a:gd name="T8" fmla="*/ 63 w 934"/>
              <a:gd name="T9" fmla="*/ 56 h 654"/>
              <a:gd name="T10" fmla="*/ 452 w 934"/>
              <a:gd name="T11" fmla="*/ 31 h 654"/>
              <a:gd name="T12" fmla="*/ 452 w 934"/>
              <a:gd name="T13" fmla="*/ 600 h 654"/>
              <a:gd name="T14" fmla="*/ 63 w 934"/>
              <a:gd name="T15" fmla="*/ 56 h 654"/>
              <a:gd name="T16" fmla="*/ 543 w 934"/>
              <a:gd name="T17" fmla="*/ 223 h 654"/>
              <a:gd name="T18" fmla="*/ 643 w 934"/>
              <a:gd name="T19" fmla="*/ 223 h 654"/>
              <a:gd name="T20" fmla="*/ 643 w 934"/>
              <a:gd name="T21" fmla="*/ 31 h 654"/>
              <a:gd name="T22" fmla="*/ 871 w 934"/>
              <a:gd name="T23" fmla="*/ 56 h 654"/>
              <a:gd name="T24" fmla="*/ 483 w 934"/>
              <a:gd name="T25" fmla="*/ 600 h 654"/>
              <a:gd name="T26" fmla="*/ 483 w 934"/>
              <a:gd name="T27" fmla="*/ 31 h 654"/>
              <a:gd name="T28" fmla="*/ 543 w 934"/>
              <a:gd name="T29" fmla="*/ 56 h 654"/>
              <a:gd name="T30" fmla="*/ 409 w 934"/>
              <a:gd name="T31" fmla="*/ 425 h 654"/>
              <a:gd name="T32" fmla="*/ 104 w 934"/>
              <a:gd name="T33" fmla="*/ 456 h 654"/>
              <a:gd name="T34" fmla="*/ 101 w 934"/>
              <a:gd name="T35" fmla="*/ 509 h 654"/>
              <a:gd name="T36" fmla="*/ 406 w 934"/>
              <a:gd name="T37" fmla="*/ 540 h 654"/>
              <a:gd name="T38" fmla="*/ 101 w 934"/>
              <a:gd name="T39" fmla="*/ 509 h 654"/>
              <a:gd name="T40" fmla="*/ 112 w 934"/>
              <a:gd name="T41" fmla="*/ 228 h 654"/>
              <a:gd name="T42" fmla="*/ 170 w 934"/>
              <a:gd name="T43" fmla="*/ 106 h 654"/>
              <a:gd name="T44" fmla="*/ 228 w 934"/>
              <a:gd name="T45" fmla="*/ 228 h 654"/>
              <a:gd name="T46" fmla="*/ 201 w 934"/>
              <a:gd name="T47" fmla="*/ 228 h 654"/>
              <a:gd name="T48" fmla="*/ 147 w 934"/>
              <a:gd name="T49" fmla="*/ 203 h 654"/>
              <a:gd name="T50" fmla="*/ 125 w 934"/>
              <a:gd name="T51" fmla="*/ 228 h 654"/>
              <a:gd name="T52" fmla="*/ 247 w 934"/>
              <a:gd name="T53" fmla="*/ 136 h 654"/>
              <a:gd name="T54" fmla="*/ 406 w 934"/>
              <a:gd name="T55" fmla="*/ 105 h 654"/>
              <a:gd name="T56" fmla="*/ 406 w 934"/>
              <a:gd name="T57" fmla="*/ 216 h 654"/>
              <a:gd name="T58" fmla="*/ 247 w 934"/>
              <a:gd name="T59" fmla="*/ 185 h 654"/>
              <a:gd name="T60" fmla="*/ 406 w 934"/>
              <a:gd name="T61" fmla="*/ 216 h 654"/>
              <a:gd name="T62" fmla="*/ 107 w 934"/>
              <a:gd name="T63" fmla="*/ 295 h 654"/>
              <a:gd name="T64" fmla="*/ 406 w 934"/>
              <a:gd name="T65" fmla="*/ 264 h 654"/>
              <a:gd name="T66" fmla="*/ 406 w 934"/>
              <a:gd name="T67" fmla="*/ 295 h 654"/>
              <a:gd name="T68" fmla="*/ 107 w 934"/>
              <a:gd name="T69" fmla="*/ 375 h 654"/>
              <a:gd name="T70" fmla="*/ 406 w 934"/>
              <a:gd name="T71" fmla="*/ 344 h 654"/>
              <a:gd name="T72" fmla="*/ 406 w 934"/>
              <a:gd name="T73" fmla="*/ 375 h 654"/>
              <a:gd name="T74" fmla="*/ 727 w 934"/>
              <a:gd name="T75" fmla="*/ 404 h 654"/>
              <a:gd name="T76" fmla="*/ 748 w 934"/>
              <a:gd name="T77" fmla="*/ 425 h 654"/>
              <a:gd name="T78" fmla="*/ 728 w 934"/>
              <a:gd name="T79" fmla="*/ 447 h 654"/>
              <a:gd name="T80" fmla="*/ 717 w 934"/>
              <a:gd name="T81" fmla="*/ 371 h 654"/>
              <a:gd name="T82" fmla="*/ 699 w 934"/>
              <a:gd name="T83" fmla="*/ 352 h 654"/>
              <a:gd name="T84" fmla="*/ 717 w 934"/>
              <a:gd name="T85" fmla="*/ 333 h 654"/>
              <a:gd name="T86" fmla="*/ 808 w 934"/>
              <a:gd name="T87" fmla="*/ 266 h 654"/>
              <a:gd name="T88" fmla="*/ 640 w 934"/>
              <a:gd name="T89" fmla="*/ 265 h 654"/>
              <a:gd name="T90" fmla="*/ 809 w 934"/>
              <a:gd name="T91" fmla="*/ 525 h 654"/>
              <a:gd name="T92" fmla="*/ 699 w 934"/>
              <a:gd name="T93" fmla="*/ 419 h 654"/>
              <a:gd name="T94" fmla="*/ 718 w 934"/>
              <a:gd name="T95" fmla="*/ 447 h 654"/>
              <a:gd name="T96" fmla="*/ 683 w 934"/>
              <a:gd name="T97" fmla="*/ 383 h 654"/>
              <a:gd name="T98" fmla="*/ 685 w 934"/>
              <a:gd name="T99" fmla="*/ 322 h 654"/>
              <a:gd name="T100" fmla="*/ 716 w 934"/>
              <a:gd name="T101" fmla="*/ 294 h 654"/>
              <a:gd name="T102" fmla="*/ 726 w 934"/>
              <a:gd name="T103" fmla="*/ 310 h 654"/>
              <a:gd name="T104" fmla="*/ 774 w 934"/>
              <a:gd name="T105" fmla="*/ 355 h 654"/>
              <a:gd name="T106" fmla="*/ 740 w 934"/>
              <a:gd name="T107" fmla="*/ 338 h 654"/>
              <a:gd name="T108" fmla="*/ 727 w 934"/>
              <a:gd name="T109" fmla="*/ 375 h 654"/>
              <a:gd name="T110" fmla="*/ 767 w 934"/>
              <a:gd name="T111" fmla="*/ 394 h 654"/>
              <a:gd name="T112" fmla="*/ 763 w 934"/>
              <a:gd name="T113" fmla="*/ 458 h 654"/>
              <a:gd name="T114" fmla="*/ 728 w 934"/>
              <a:gd name="T115" fmla="*/ 492 h 654"/>
              <a:gd name="T116" fmla="*/ 718 w 934"/>
              <a:gd name="T117" fmla="*/ 471 h 654"/>
              <a:gd name="T118" fmla="*/ 669 w 934"/>
              <a:gd name="T119" fmla="*/ 423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34" h="654">
                <a:moveTo>
                  <a:pt x="902" y="56"/>
                </a:moveTo>
                <a:lnTo>
                  <a:pt x="902" y="0"/>
                </a:lnTo>
                <a:lnTo>
                  <a:pt x="32" y="0"/>
                </a:lnTo>
                <a:lnTo>
                  <a:pt x="32" y="56"/>
                </a:lnTo>
                <a:lnTo>
                  <a:pt x="0" y="56"/>
                </a:lnTo>
                <a:lnTo>
                  <a:pt x="0" y="654"/>
                </a:lnTo>
                <a:lnTo>
                  <a:pt x="934" y="654"/>
                </a:lnTo>
                <a:lnTo>
                  <a:pt x="934" y="56"/>
                </a:lnTo>
                <a:lnTo>
                  <a:pt x="902" y="56"/>
                </a:lnTo>
                <a:close/>
                <a:moveTo>
                  <a:pt x="63" y="56"/>
                </a:moveTo>
                <a:lnTo>
                  <a:pt x="63" y="31"/>
                </a:lnTo>
                <a:lnTo>
                  <a:pt x="452" y="31"/>
                </a:lnTo>
                <a:lnTo>
                  <a:pt x="452" y="56"/>
                </a:lnTo>
                <a:lnTo>
                  <a:pt x="452" y="600"/>
                </a:lnTo>
                <a:lnTo>
                  <a:pt x="63" y="600"/>
                </a:lnTo>
                <a:lnTo>
                  <a:pt x="63" y="56"/>
                </a:lnTo>
                <a:close/>
                <a:moveTo>
                  <a:pt x="543" y="56"/>
                </a:moveTo>
                <a:lnTo>
                  <a:pt x="543" y="223"/>
                </a:lnTo>
                <a:lnTo>
                  <a:pt x="593" y="187"/>
                </a:lnTo>
                <a:lnTo>
                  <a:pt x="643" y="223"/>
                </a:lnTo>
                <a:lnTo>
                  <a:pt x="643" y="56"/>
                </a:lnTo>
                <a:lnTo>
                  <a:pt x="643" y="31"/>
                </a:lnTo>
                <a:lnTo>
                  <a:pt x="871" y="31"/>
                </a:lnTo>
                <a:lnTo>
                  <a:pt x="871" y="56"/>
                </a:lnTo>
                <a:lnTo>
                  <a:pt x="871" y="600"/>
                </a:lnTo>
                <a:lnTo>
                  <a:pt x="483" y="600"/>
                </a:lnTo>
                <a:lnTo>
                  <a:pt x="483" y="56"/>
                </a:lnTo>
                <a:lnTo>
                  <a:pt x="483" y="31"/>
                </a:lnTo>
                <a:lnTo>
                  <a:pt x="543" y="31"/>
                </a:lnTo>
                <a:lnTo>
                  <a:pt x="543" y="56"/>
                </a:lnTo>
                <a:close/>
                <a:moveTo>
                  <a:pt x="104" y="425"/>
                </a:moveTo>
                <a:lnTo>
                  <a:pt x="409" y="425"/>
                </a:lnTo>
                <a:lnTo>
                  <a:pt x="409" y="456"/>
                </a:lnTo>
                <a:lnTo>
                  <a:pt x="104" y="456"/>
                </a:lnTo>
                <a:lnTo>
                  <a:pt x="104" y="425"/>
                </a:lnTo>
                <a:close/>
                <a:moveTo>
                  <a:pt x="101" y="509"/>
                </a:moveTo>
                <a:lnTo>
                  <a:pt x="406" y="509"/>
                </a:lnTo>
                <a:lnTo>
                  <a:pt x="406" y="540"/>
                </a:lnTo>
                <a:lnTo>
                  <a:pt x="101" y="540"/>
                </a:lnTo>
                <a:lnTo>
                  <a:pt x="101" y="509"/>
                </a:lnTo>
                <a:close/>
                <a:moveTo>
                  <a:pt x="125" y="228"/>
                </a:moveTo>
                <a:lnTo>
                  <a:pt x="112" y="228"/>
                </a:lnTo>
                <a:lnTo>
                  <a:pt x="155" y="106"/>
                </a:lnTo>
                <a:lnTo>
                  <a:pt x="170" y="106"/>
                </a:lnTo>
                <a:lnTo>
                  <a:pt x="185" y="106"/>
                </a:lnTo>
                <a:lnTo>
                  <a:pt x="228" y="228"/>
                </a:lnTo>
                <a:lnTo>
                  <a:pt x="215" y="228"/>
                </a:lnTo>
                <a:lnTo>
                  <a:pt x="201" y="228"/>
                </a:lnTo>
                <a:lnTo>
                  <a:pt x="193" y="203"/>
                </a:lnTo>
                <a:lnTo>
                  <a:pt x="147" y="203"/>
                </a:lnTo>
                <a:lnTo>
                  <a:pt x="139" y="228"/>
                </a:lnTo>
                <a:lnTo>
                  <a:pt x="125" y="228"/>
                </a:lnTo>
                <a:close/>
                <a:moveTo>
                  <a:pt x="406" y="136"/>
                </a:moveTo>
                <a:lnTo>
                  <a:pt x="247" y="136"/>
                </a:lnTo>
                <a:lnTo>
                  <a:pt x="247" y="105"/>
                </a:lnTo>
                <a:lnTo>
                  <a:pt x="406" y="105"/>
                </a:lnTo>
                <a:lnTo>
                  <a:pt x="406" y="136"/>
                </a:lnTo>
                <a:close/>
                <a:moveTo>
                  <a:pt x="406" y="216"/>
                </a:moveTo>
                <a:lnTo>
                  <a:pt x="247" y="216"/>
                </a:lnTo>
                <a:lnTo>
                  <a:pt x="247" y="185"/>
                </a:lnTo>
                <a:lnTo>
                  <a:pt x="406" y="185"/>
                </a:lnTo>
                <a:lnTo>
                  <a:pt x="406" y="216"/>
                </a:lnTo>
                <a:close/>
                <a:moveTo>
                  <a:pt x="406" y="295"/>
                </a:moveTo>
                <a:lnTo>
                  <a:pt x="107" y="295"/>
                </a:lnTo>
                <a:lnTo>
                  <a:pt x="107" y="264"/>
                </a:lnTo>
                <a:lnTo>
                  <a:pt x="406" y="264"/>
                </a:lnTo>
                <a:lnTo>
                  <a:pt x="406" y="295"/>
                </a:lnTo>
                <a:lnTo>
                  <a:pt x="406" y="295"/>
                </a:lnTo>
                <a:close/>
                <a:moveTo>
                  <a:pt x="406" y="375"/>
                </a:moveTo>
                <a:lnTo>
                  <a:pt x="107" y="375"/>
                </a:lnTo>
                <a:lnTo>
                  <a:pt x="107" y="344"/>
                </a:lnTo>
                <a:lnTo>
                  <a:pt x="406" y="344"/>
                </a:lnTo>
                <a:lnTo>
                  <a:pt x="406" y="375"/>
                </a:lnTo>
                <a:lnTo>
                  <a:pt x="406" y="375"/>
                </a:lnTo>
                <a:close/>
                <a:moveTo>
                  <a:pt x="728" y="447"/>
                </a:moveTo>
                <a:lnTo>
                  <a:pt x="727" y="404"/>
                </a:lnTo>
                <a:cubicBezTo>
                  <a:pt x="734" y="406"/>
                  <a:pt x="739" y="408"/>
                  <a:pt x="742" y="411"/>
                </a:cubicBezTo>
                <a:cubicBezTo>
                  <a:pt x="746" y="415"/>
                  <a:pt x="748" y="420"/>
                  <a:pt x="748" y="425"/>
                </a:cubicBezTo>
                <a:cubicBezTo>
                  <a:pt x="748" y="432"/>
                  <a:pt x="746" y="437"/>
                  <a:pt x="742" y="441"/>
                </a:cubicBezTo>
                <a:cubicBezTo>
                  <a:pt x="738" y="444"/>
                  <a:pt x="734" y="446"/>
                  <a:pt x="728" y="447"/>
                </a:cubicBezTo>
                <a:close/>
                <a:moveTo>
                  <a:pt x="717" y="333"/>
                </a:moveTo>
                <a:lnTo>
                  <a:pt x="717" y="371"/>
                </a:lnTo>
                <a:cubicBezTo>
                  <a:pt x="713" y="369"/>
                  <a:pt x="709" y="367"/>
                  <a:pt x="707" y="365"/>
                </a:cubicBezTo>
                <a:cubicBezTo>
                  <a:pt x="702" y="362"/>
                  <a:pt x="699" y="357"/>
                  <a:pt x="699" y="352"/>
                </a:cubicBezTo>
                <a:cubicBezTo>
                  <a:pt x="699" y="346"/>
                  <a:pt x="701" y="341"/>
                  <a:pt x="705" y="338"/>
                </a:cubicBezTo>
                <a:cubicBezTo>
                  <a:pt x="708" y="335"/>
                  <a:pt x="712" y="333"/>
                  <a:pt x="717" y="333"/>
                </a:cubicBezTo>
                <a:close/>
                <a:moveTo>
                  <a:pt x="809" y="525"/>
                </a:moveTo>
                <a:lnTo>
                  <a:pt x="808" y="266"/>
                </a:lnTo>
                <a:lnTo>
                  <a:pt x="724" y="209"/>
                </a:lnTo>
                <a:lnTo>
                  <a:pt x="640" y="265"/>
                </a:lnTo>
                <a:lnTo>
                  <a:pt x="640" y="523"/>
                </a:lnTo>
                <a:lnTo>
                  <a:pt x="809" y="525"/>
                </a:lnTo>
                <a:close/>
                <a:moveTo>
                  <a:pt x="669" y="419"/>
                </a:moveTo>
                <a:lnTo>
                  <a:pt x="699" y="419"/>
                </a:lnTo>
                <a:cubicBezTo>
                  <a:pt x="698" y="429"/>
                  <a:pt x="700" y="436"/>
                  <a:pt x="704" y="440"/>
                </a:cubicBezTo>
                <a:cubicBezTo>
                  <a:pt x="708" y="444"/>
                  <a:pt x="712" y="446"/>
                  <a:pt x="718" y="447"/>
                </a:cubicBezTo>
                <a:lnTo>
                  <a:pt x="717" y="400"/>
                </a:lnTo>
                <a:cubicBezTo>
                  <a:pt x="702" y="395"/>
                  <a:pt x="690" y="390"/>
                  <a:pt x="683" y="383"/>
                </a:cubicBezTo>
                <a:cubicBezTo>
                  <a:pt x="676" y="376"/>
                  <a:pt x="672" y="367"/>
                  <a:pt x="671" y="355"/>
                </a:cubicBezTo>
                <a:cubicBezTo>
                  <a:pt x="671" y="341"/>
                  <a:pt x="676" y="330"/>
                  <a:pt x="685" y="322"/>
                </a:cubicBezTo>
                <a:cubicBezTo>
                  <a:pt x="693" y="315"/>
                  <a:pt x="703" y="311"/>
                  <a:pt x="717" y="310"/>
                </a:cubicBezTo>
                <a:lnTo>
                  <a:pt x="716" y="294"/>
                </a:lnTo>
                <a:lnTo>
                  <a:pt x="726" y="294"/>
                </a:lnTo>
                <a:lnTo>
                  <a:pt x="726" y="310"/>
                </a:lnTo>
                <a:cubicBezTo>
                  <a:pt x="741" y="310"/>
                  <a:pt x="752" y="314"/>
                  <a:pt x="760" y="321"/>
                </a:cubicBezTo>
                <a:cubicBezTo>
                  <a:pt x="769" y="329"/>
                  <a:pt x="774" y="341"/>
                  <a:pt x="774" y="355"/>
                </a:cubicBezTo>
                <a:lnTo>
                  <a:pt x="746" y="355"/>
                </a:lnTo>
                <a:cubicBezTo>
                  <a:pt x="745" y="347"/>
                  <a:pt x="744" y="341"/>
                  <a:pt x="740" y="338"/>
                </a:cubicBezTo>
                <a:cubicBezTo>
                  <a:pt x="737" y="335"/>
                  <a:pt x="733" y="333"/>
                  <a:pt x="727" y="333"/>
                </a:cubicBezTo>
                <a:lnTo>
                  <a:pt x="727" y="375"/>
                </a:lnTo>
                <a:lnTo>
                  <a:pt x="730" y="375"/>
                </a:lnTo>
                <a:cubicBezTo>
                  <a:pt x="747" y="380"/>
                  <a:pt x="759" y="387"/>
                  <a:pt x="767" y="394"/>
                </a:cubicBezTo>
                <a:cubicBezTo>
                  <a:pt x="774" y="401"/>
                  <a:pt x="778" y="411"/>
                  <a:pt x="778" y="423"/>
                </a:cubicBezTo>
                <a:cubicBezTo>
                  <a:pt x="778" y="438"/>
                  <a:pt x="773" y="450"/>
                  <a:pt x="763" y="458"/>
                </a:cubicBezTo>
                <a:cubicBezTo>
                  <a:pt x="754" y="466"/>
                  <a:pt x="743" y="470"/>
                  <a:pt x="728" y="471"/>
                </a:cubicBezTo>
                <a:lnTo>
                  <a:pt x="728" y="492"/>
                </a:lnTo>
                <a:lnTo>
                  <a:pt x="718" y="492"/>
                </a:lnTo>
                <a:lnTo>
                  <a:pt x="718" y="471"/>
                </a:lnTo>
                <a:cubicBezTo>
                  <a:pt x="702" y="470"/>
                  <a:pt x="690" y="465"/>
                  <a:pt x="682" y="458"/>
                </a:cubicBezTo>
                <a:cubicBezTo>
                  <a:pt x="673" y="450"/>
                  <a:pt x="669" y="438"/>
                  <a:pt x="669" y="423"/>
                </a:cubicBezTo>
                <a:lnTo>
                  <a:pt x="669" y="419"/>
                </a:lnTo>
                <a:close/>
              </a:path>
            </a:pathLst>
          </a:custGeom>
          <a:solidFill>
            <a:srgbClr val="2B558E"/>
          </a:solidFill>
          <a:ln>
            <a:noFill/>
          </a:ln>
        </p:spPr>
      </p:sp>
      <p:grpSp>
        <p:nvGrpSpPr>
          <p:cNvPr id="3" name="组合 2"/>
          <p:cNvGrpSpPr/>
          <p:nvPr/>
        </p:nvGrpSpPr>
        <p:grpSpPr>
          <a:xfrm>
            <a:off x="4560788" y="1939172"/>
            <a:ext cx="3168352" cy="1322070"/>
            <a:chOff x="4560788" y="1939172"/>
            <a:chExt cx="3168352" cy="1322070"/>
          </a:xfrm>
        </p:grpSpPr>
        <p:sp>
          <p:nvSpPr>
            <p:cNvPr id="38" name="圆角矩形 34"/>
            <p:cNvSpPr/>
            <p:nvPr/>
          </p:nvSpPr>
          <p:spPr>
            <a:xfrm>
              <a:off x="4560788" y="2534909"/>
              <a:ext cx="3168352" cy="645180"/>
            </a:xfrm>
            <a:prstGeom prst="roundRect">
              <a:avLst/>
            </a:prstGeom>
            <a:gradFill>
              <a:gsLst>
                <a:gs pos="27000">
                  <a:schemeClr val="accent1">
                    <a:lumMod val="80000"/>
                    <a:lumOff val="20000"/>
                  </a:schemeClr>
                </a:gs>
                <a:gs pos="76000">
                  <a:schemeClr val="accent4">
                    <a:lumMod val="80000"/>
                    <a:lumOff val="20000"/>
                  </a:schemeClr>
                </a:gs>
              </a:gsLst>
              <a:lin ang="18900000" scaled="1"/>
            </a:gra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658018" y="1939172"/>
              <a:ext cx="2741295" cy="1322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－ </a:t>
              </a: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研究背景－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箭头: 右 12"/>
          <p:cNvSpPr/>
          <p:nvPr/>
        </p:nvSpPr>
        <p:spPr>
          <a:xfrm>
            <a:off x="3388770" y="913580"/>
            <a:ext cx="1008112" cy="288032"/>
          </a:xfrm>
          <a:prstGeom prst="rightArrow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1331640" y="291010"/>
            <a:ext cx="1512168" cy="576065"/>
            <a:chOff x="1588570" y="281797"/>
            <a:chExt cx="1512168" cy="576065"/>
          </a:xfrm>
        </p:grpSpPr>
        <p:sp>
          <p:nvSpPr>
            <p:cNvPr id="17" name="矩形 16"/>
            <p:cNvSpPr/>
            <p:nvPr/>
          </p:nvSpPr>
          <p:spPr>
            <a:xfrm>
              <a:off x="1588570" y="281797"/>
              <a:ext cx="1512168" cy="576065"/>
            </a:xfrm>
            <a:prstGeom prst="rect">
              <a:avLst/>
            </a:prstGeom>
            <a:gradFill>
              <a:gsLst>
                <a:gs pos="44000">
                  <a:schemeClr val="accent1">
                    <a:alpha val="60000"/>
                  </a:schemeClr>
                </a:gs>
                <a:gs pos="100000">
                  <a:schemeClr val="accent4">
                    <a:alpha val="98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1C7DD6"/>
                </a:solidFill>
                <a:cs typeface="+mn-ea"/>
                <a:sym typeface="+mn-lt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804594" y="385163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/>
                <a:t>深度学习</a:t>
              </a:r>
              <a:endParaRPr lang="zh-CN" altLang="en-US" dirty="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331640" y="1254835"/>
            <a:ext cx="1512168" cy="576065"/>
            <a:chOff x="1588570" y="1245622"/>
            <a:chExt cx="1512168" cy="576065"/>
          </a:xfrm>
        </p:grpSpPr>
        <p:sp>
          <p:nvSpPr>
            <p:cNvPr id="19" name="矩形 18"/>
            <p:cNvSpPr/>
            <p:nvPr/>
          </p:nvSpPr>
          <p:spPr>
            <a:xfrm>
              <a:off x="1588570" y="1245622"/>
              <a:ext cx="1512168" cy="576065"/>
            </a:xfrm>
            <a:prstGeom prst="rect">
              <a:avLst/>
            </a:prstGeom>
            <a:gradFill>
              <a:gsLst>
                <a:gs pos="44000">
                  <a:schemeClr val="accent1">
                    <a:alpha val="60000"/>
                  </a:schemeClr>
                </a:gs>
                <a:gs pos="100000">
                  <a:schemeClr val="accent4">
                    <a:alpha val="98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1C7DD6"/>
                </a:solidFill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804594" y="1321267"/>
              <a:ext cx="12241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/>
                <a:t>漏洞检测</a:t>
              </a:r>
              <a:endParaRPr lang="zh-CN" altLang="en-US" dirty="0"/>
            </a:p>
          </p:txBody>
        </p:sp>
      </p:grpSp>
      <p:sp>
        <p:nvSpPr>
          <p:cNvPr id="21" name="加号 20"/>
          <p:cNvSpPr/>
          <p:nvPr/>
        </p:nvSpPr>
        <p:spPr>
          <a:xfrm>
            <a:off x="1907704" y="904897"/>
            <a:ext cx="360040" cy="312115"/>
          </a:xfrm>
          <a:prstGeom prst="mathPlus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4788024" y="769268"/>
            <a:ext cx="2201148" cy="576065"/>
            <a:chOff x="4788024" y="769268"/>
            <a:chExt cx="2201148" cy="576065"/>
          </a:xfrm>
        </p:grpSpPr>
        <p:sp>
          <p:nvSpPr>
            <p:cNvPr id="22" name="矩形 21"/>
            <p:cNvSpPr/>
            <p:nvPr/>
          </p:nvSpPr>
          <p:spPr>
            <a:xfrm>
              <a:off x="4788024" y="769268"/>
              <a:ext cx="2201148" cy="576065"/>
            </a:xfrm>
            <a:prstGeom prst="rect">
              <a:avLst/>
            </a:prstGeom>
            <a:gradFill>
              <a:gsLst>
                <a:gs pos="44000">
                  <a:schemeClr val="accent1">
                    <a:alpha val="60000"/>
                  </a:schemeClr>
                </a:gs>
                <a:gs pos="100000">
                  <a:schemeClr val="accent4">
                    <a:alpha val="98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1C7DD6"/>
                </a:solidFill>
                <a:cs typeface="+mn-ea"/>
                <a:sym typeface="+mn-lt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096510" y="867075"/>
              <a:ext cx="1656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dirty="0"/>
                <a:t>很高的准确性</a:t>
              </a:r>
              <a:endParaRPr lang="zh-CN" altLang="en-US" dirty="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3551952" y="2848284"/>
            <a:ext cx="2201148" cy="576065"/>
            <a:chOff x="3551952" y="2848284"/>
            <a:chExt cx="2201148" cy="576065"/>
          </a:xfrm>
        </p:grpSpPr>
        <p:sp>
          <p:nvSpPr>
            <p:cNvPr id="28" name="矩形 27"/>
            <p:cNvSpPr/>
            <p:nvPr/>
          </p:nvSpPr>
          <p:spPr>
            <a:xfrm>
              <a:off x="3551952" y="2848284"/>
              <a:ext cx="2201148" cy="576065"/>
            </a:xfrm>
            <a:prstGeom prst="rect">
              <a:avLst/>
            </a:prstGeom>
            <a:gradFill>
              <a:gsLst>
                <a:gs pos="44000">
                  <a:schemeClr val="accent1">
                    <a:alpha val="60000"/>
                  </a:schemeClr>
                </a:gs>
                <a:gs pos="100000">
                  <a:schemeClr val="accent4">
                    <a:alpha val="98000"/>
                  </a:schemeClr>
                </a:gs>
              </a:gsLst>
              <a:lin ang="189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40000"/>
                </a:prstClr>
              </a:outerShdw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1C7DD6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995936" y="2920511"/>
              <a:ext cx="14049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dirty="0"/>
                <a:t>数据不平衡</a:t>
              </a:r>
              <a:endParaRPr lang="zh-CN" altLang="en-US" b="1" dirty="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115616" y="3883453"/>
            <a:ext cx="72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/>
              <a:t>在现实世界中，</a:t>
            </a:r>
            <a:r>
              <a:rPr lang="zh-CN" altLang="en-US" sz="1600" b="1" dirty="0"/>
              <a:t>易受攻击的情况</a:t>
            </a:r>
            <a:r>
              <a:rPr lang="zh-CN" altLang="en-US" sz="1600" dirty="0"/>
              <a:t>（</a:t>
            </a:r>
            <a:r>
              <a:rPr lang="en-US" altLang="zh-CN" sz="1600" dirty="0"/>
              <a:t>vulnerable cases</a:t>
            </a:r>
            <a:r>
              <a:rPr lang="zh-CN" altLang="en-US" sz="1600" dirty="0"/>
              <a:t>）和</a:t>
            </a:r>
            <a:r>
              <a:rPr lang="zh-CN" altLang="en-US" sz="1600" b="1" dirty="0"/>
              <a:t>不易受攻击的情况</a:t>
            </a:r>
            <a:r>
              <a:rPr lang="zh-CN" altLang="en-US" sz="1600" dirty="0"/>
              <a:t>（</a:t>
            </a:r>
            <a:r>
              <a:rPr lang="en-US" altLang="zh-CN" sz="1600" dirty="0"/>
              <a:t>non-vulnerable cases</a:t>
            </a:r>
            <a:r>
              <a:rPr lang="zh-CN" altLang="en-US" sz="1600" dirty="0"/>
              <a:t>）比例极不平衡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b="1" dirty="0"/>
              <a:t>易受攻击的情况</a:t>
            </a:r>
            <a:r>
              <a:rPr lang="zh-CN" altLang="en-US" sz="1600" dirty="0"/>
              <a:t>（</a:t>
            </a:r>
            <a:r>
              <a:rPr lang="en-US" altLang="zh-CN" sz="1600" dirty="0"/>
              <a:t>vulnerable cases</a:t>
            </a:r>
            <a:r>
              <a:rPr lang="zh-CN" altLang="en-US" sz="1600" dirty="0"/>
              <a:t>）远少于</a:t>
            </a:r>
            <a:r>
              <a:rPr lang="zh-CN" altLang="en-US" sz="1600" b="1" dirty="0"/>
              <a:t>不易受攻击的情况</a:t>
            </a:r>
            <a:r>
              <a:rPr lang="zh-CN" altLang="en-US" sz="1600" dirty="0"/>
              <a:t>（</a:t>
            </a:r>
            <a:r>
              <a:rPr lang="en-US" altLang="zh-CN" sz="1600" dirty="0"/>
              <a:t>non-vulnerable cases</a:t>
            </a:r>
            <a:r>
              <a:rPr lang="zh-CN" altLang="en-US" sz="1600" dirty="0"/>
              <a:t>）</a:t>
            </a:r>
            <a:endParaRPr lang="zh-CN" altLang="en-US" sz="1600" dirty="0"/>
          </a:p>
        </p:txBody>
      </p:sp>
      <p:sp>
        <p:nvSpPr>
          <p:cNvPr id="26" name="箭头: 右 25"/>
          <p:cNvSpPr/>
          <p:nvPr/>
        </p:nvSpPr>
        <p:spPr>
          <a:xfrm rot="5400000">
            <a:off x="4124401" y="1979324"/>
            <a:ext cx="1008112" cy="463150"/>
          </a:xfrm>
          <a:prstGeom prst="rightArrow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932040" y="1932818"/>
            <a:ext cx="2117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olidFill>
                  <a:srgbClr val="FF0000"/>
                </a:solidFill>
              </a:rPr>
              <a:t>存在问题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会降低预测准确性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7495" y="1985010"/>
            <a:ext cx="13709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DLVD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13" grpId="0" bldLvl="0" animBg="1"/>
      <p:bldP spid="21" grpId="0" bldLvl="0" animBg="1"/>
      <p:bldP spid="25" grpId="0"/>
      <p:bldP spid="26" grpId="0" bldLvl="0" animBg="1"/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6"/>
          <p:cNvSpPr txBox="1"/>
          <p:nvPr>
            <p:custDataLst>
              <p:tags r:id="rId1"/>
            </p:custDataLst>
          </p:nvPr>
        </p:nvSpPr>
        <p:spPr>
          <a:xfrm>
            <a:off x="863588" y="409228"/>
            <a:ext cx="7740861" cy="2227580"/>
          </a:xfrm>
          <a:prstGeom prst="rect">
            <a:avLst/>
          </a:prstGeom>
          <a:noFill/>
        </p:spPr>
        <p:txBody>
          <a:bodyPr wrap="square" lIns="101600" tIns="0" rIns="82550" bIns="0" rtlCol="0" anchor="t" anchorCtr="0">
            <a:sp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在前人的研究中</a:t>
            </a:r>
            <a:r>
              <a:rPr lang="en-US" altLang="zh-CN" sz="16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 S. Chakraborty, R. Krishna, Y. Ding, and B. Ray, “Deep learning based vulnerability detection: Are we there yet,” IEEE Transactions on Software Engineering, 2021.)</a:t>
            </a:r>
            <a:endParaRPr lang="en-US" altLang="zh-CN" sz="1600" spc="16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发现在真实的不平衡数据下，最先进的</a:t>
            </a:r>
            <a:r>
              <a:rPr lang="en-US" altLang="zh-CN" sz="16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(SOTA)</a:t>
            </a:r>
            <a:r>
              <a:rPr lang="zh-CN" altLang="en-US" sz="16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基于深度学习的漏洞检测方法的性能急剧下降。</a:t>
            </a:r>
            <a:endParaRPr lang="en-US" altLang="zh-CN" sz="1600" spc="16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30200" lvl="0" indent="-330200" algn="l" fontAlgn="ctr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SzPct val="80000"/>
              <a:buFont typeface="Wingdings" panose="05000000000000000000" charset="0"/>
              <a:buChar char="l"/>
            </a:pPr>
            <a:r>
              <a:rPr lang="zh-CN" altLang="en-US" sz="16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在所有模型中，</a:t>
            </a:r>
            <a:r>
              <a:rPr lang="en-US" altLang="zh-CN" sz="16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F1</a:t>
            </a:r>
            <a:r>
              <a:rPr lang="zh-CN" altLang="en-US" sz="16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得分平均下降了</a:t>
            </a:r>
            <a:r>
              <a:rPr lang="en-US" altLang="zh-CN" sz="16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73%</a:t>
            </a:r>
            <a:r>
              <a:rPr lang="zh-CN" altLang="en-US" sz="1600" spc="160" dirty="0"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sz="1600" spc="160" dirty="0"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3146" y="4729368"/>
            <a:ext cx="6653340" cy="43088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r>
              <a:rPr lang="zh-CN" altLang="en-US" sz="2200" b="1" dirty="0">
                <a:solidFill>
                  <a:schemeClr val="accent4"/>
                </a:solidFill>
                <a:effectLst/>
              </a:rPr>
              <a:t>缺少对</a:t>
            </a:r>
            <a:r>
              <a:rPr lang="en-US" altLang="zh-CN" sz="2200" b="1" dirty="0">
                <a:solidFill>
                  <a:schemeClr val="accent4"/>
                </a:solidFill>
                <a:effectLst/>
              </a:rPr>
              <a:t>DLVD</a:t>
            </a:r>
            <a:r>
              <a:rPr lang="zh-CN" altLang="en-US" sz="2200" b="1" dirty="0">
                <a:solidFill>
                  <a:schemeClr val="accent4"/>
                </a:solidFill>
                <a:effectLst/>
              </a:rPr>
              <a:t>中数据不平衡问题的数据采样的研究！</a:t>
            </a:r>
            <a:endParaRPr lang="zh-CN" altLang="en-US" sz="2200" b="1" dirty="0">
              <a:solidFill>
                <a:schemeClr val="accent4"/>
              </a:solidFill>
              <a:effectLst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25124" y="3289052"/>
            <a:ext cx="3321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chemeClr val="tx1"/>
                </a:solidFill>
              </a:rPr>
              <a:t>处理数据不平衡的问题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33" name="左大括号 32"/>
          <p:cNvSpPr/>
          <p:nvPr/>
        </p:nvSpPr>
        <p:spPr>
          <a:xfrm>
            <a:off x="3679964" y="2929012"/>
            <a:ext cx="539084" cy="115189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 sz="2000" b="1"/>
          </a:p>
        </p:txBody>
      </p:sp>
      <p:sp>
        <p:nvSpPr>
          <p:cNvPr id="34" name="文本框 33"/>
          <p:cNvSpPr txBox="1"/>
          <p:nvPr/>
        </p:nvSpPr>
        <p:spPr>
          <a:xfrm>
            <a:off x="4328036" y="2789495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数据采样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(data sampling)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28035" y="3345807"/>
            <a:ext cx="4104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成本敏感学习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(data sampling)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330605" y="3902119"/>
            <a:ext cx="3468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集成方法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(data sampling)</a:t>
            </a:r>
            <a:endParaRPr lang="zh-CN" altLang="en-US" sz="20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4728034" y="904021"/>
            <a:ext cx="504990" cy="3820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Freeform 61"/>
          <p:cNvSpPr/>
          <p:nvPr>
            <p:custDataLst>
              <p:tags r:id="rId2"/>
            </p:custDataLst>
          </p:nvPr>
        </p:nvSpPr>
        <p:spPr bwMode="auto">
          <a:xfrm>
            <a:off x="5209542" y="1102862"/>
            <a:ext cx="23482" cy="1885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47" name="文本框 16"/>
          <p:cNvSpPr txBox="1"/>
          <p:nvPr>
            <p:custDataLst>
              <p:tags r:id="rId3"/>
            </p:custDataLst>
          </p:nvPr>
        </p:nvSpPr>
        <p:spPr>
          <a:xfrm>
            <a:off x="1109459" y="3078274"/>
            <a:ext cx="3307938" cy="173200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500" spc="18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  <a:sym typeface="+mn-ea"/>
              </a:rPr>
              <a:t>RQ1：数据采样是否提高了现有DLVD方法的有效性?</a:t>
            </a:r>
            <a:endParaRPr lang="en-US" altLang="zh-CN" sz="2500" spc="18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48" name="文本框 47"/>
          <p:cNvSpPr txBox="1"/>
          <p:nvPr>
            <p:custDataLst>
              <p:tags r:id="rId4"/>
            </p:custDataLst>
          </p:nvPr>
        </p:nvSpPr>
        <p:spPr>
          <a:xfrm>
            <a:off x="458096" y="3078274"/>
            <a:ext cx="504990" cy="3820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reeform 54"/>
          <p:cNvSpPr/>
          <p:nvPr>
            <p:custDataLst>
              <p:tags r:id="rId5"/>
            </p:custDataLst>
          </p:nvPr>
        </p:nvSpPr>
        <p:spPr bwMode="auto">
          <a:xfrm>
            <a:off x="612813" y="3420819"/>
            <a:ext cx="124102" cy="149531"/>
          </a:xfrm>
          <a:custGeom>
            <a:avLst/>
            <a:gdLst>
              <a:gd name="T0" fmla="*/ 146 w 163"/>
              <a:gd name="T1" fmla="*/ 0 h 227"/>
              <a:gd name="T2" fmla="*/ 152 w 163"/>
              <a:gd name="T3" fmla="*/ 1 h 227"/>
              <a:gd name="T4" fmla="*/ 157 w 163"/>
              <a:gd name="T5" fmla="*/ 10 h 227"/>
              <a:gd name="T6" fmla="*/ 150 w 163"/>
              <a:gd name="T7" fmla="*/ 24 h 227"/>
              <a:gd name="T8" fmla="*/ 129 w 163"/>
              <a:gd name="T9" fmla="*/ 49 h 227"/>
              <a:gd name="T10" fmla="*/ 116 w 163"/>
              <a:gd name="T11" fmla="*/ 61 h 227"/>
              <a:gd name="T12" fmla="*/ 92 w 163"/>
              <a:gd name="T13" fmla="*/ 84 h 227"/>
              <a:gd name="T14" fmla="*/ 81 w 163"/>
              <a:gd name="T15" fmla="*/ 93 h 227"/>
              <a:gd name="T16" fmla="*/ 30 w 163"/>
              <a:gd name="T17" fmla="*/ 131 h 227"/>
              <a:gd name="T18" fmla="*/ 30 w 163"/>
              <a:gd name="T19" fmla="*/ 131 h 227"/>
              <a:gd name="T20" fmla="*/ 28 w 163"/>
              <a:gd name="T21" fmla="*/ 133 h 227"/>
              <a:gd name="T22" fmla="*/ 30 w 163"/>
              <a:gd name="T23" fmla="*/ 133 h 227"/>
              <a:gd name="T24" fmla="*/ 63 w 163"/>
              <a:gd name="T25" fmla="*/ 148 h 227"/>
              <a:gd name="T26" fmla="*/ 96 w 163"/>
              <a:gd name="T27" fmla="*/ 169 h 227"/>
              <a:gd name="T28" fmla="*/ 117 w 163"/>
              <a:gd name="T29" fmla="*/ 178 h 227"/>
              <a:gd name="T30" fmla="*/ 155 w 163"/>
              <a:gd name="T31" fmla="*/ 204 h 227"/>
              <a:gd name="T32" fmla="*/ 160 w 163"/>
              <a:gd name="T33" fmla="*/ 213 h 227"/>
              <a:gd name="T34" fmla="*/ 156 w 163"/>
              <a:gd name="T35" fmla="*/ 225 h 227"/>
              <a:gd name="T36" fmla="*/ 144 w 163"/>
              <a:gd name="T37" fmla="*/ 226 h 227"/>
              <a:gd name="T38" fmla="*/ 104 w 163"/>
              <a:gd name="T39" fmla="*/ 214 h 227"/>
              <a:gd name="T40" fmla="*/ 59 w 163"/>
              <a:gd name="T41" fmla="*/ 190 h 227"/>
              <a:gd name="T42" fmla="*/ 30 w 163"/>
              <a:gd name="T43" fmla="*/ 165 h 227"/>
              <a:gd name="T44" fmla="*/ 10 w 163"/>
              <a:gd name="T45" fmla="*/ 145 h 227"/>
              <a:gd name="T46" fmla="*/ 4 w 163"/>
              <a:gd name="T47" fmla="*/ 140 h 227"/>
              <a:gd name="T48" fmla="*/ 2 w 163"/>
              <a:gd name="T49" fmla="*/ 139 h 227"/>
              <a:gd name="T50" fmla="*/ 2 w 163"/>
              <a:gd name="T51" fmla="*/ 134 h 227"/>
              <a:gd name="T52" fmla="*/ 5 w 163"/>
              <a:gd name="T53" fmla="*/ 131 h 227"/>
              <a:gd name="T54" fmla="*/ 16 w 163"/>
              <a:gd name="T55" fmla="*/ 121 h 227"/>
              <a:gd name="T56" fmla="*/ 20 w 163"/>
              <a:gd name="T57" fmla="*/ 115 h 227"/>
              <a:gd name="T58" fmla="*/ 38 w 163"/>
              <a:gd name="T59" fmla="*/ 84 h 227"/>
              <a:gd name="T60" fmla="*/ 58 w 163"/>
              <a:gd name="T61" fmla="*/ 58 h 227"/>
              <a:gd name="T62" fmla="*/ 72 w 163"/>
              <a:gd name="T63" fmla="*/ 44 h 227"/>
              <a:gd name="T64" fmla="*/ 115 w 163"/>
              <a:gd name="T65" fmla="*/ 10 h 227"/>
              <a:gd name="T66" fmla="*/ 140 w 163"/>
              <a:gd name="T67" fmla="*/ 0 h 227"/>
              <a:gd name="T68" fmla="*/ 146 w 163"/>
              <a:gd name="T6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" h="227">
                <a:moveTo>
                  <a:pt x="146" y="0"/>
                </a:moveTo>
                <a:cubicBezTo>
                  <a:pt x="148" y="0"/>
                  <a:pt x="150" y="0"/>
                  <a:pt x="152" y="1"/>
                </a:cubicBezTo>
                <a:cubicBezTo>
                  <a:pt x="157" y="2"/>
                  <a:pt x="158" y="5"/>
                  <a:pt x="157" y="10"/>
                </a:cubicBezTo>
                <a:cubicBezTo>
                  <a:pt x="156" y="15"/>
                  <a:pt x="153" y="20"/>
                  <a:pt x="150" y="24"/>
                </a:cubicBezTo>
                <a:cubicBezTo>
                  <a:pt x="144" y="33"/>
                  <a:pt x="137" y="41"/>
                  <a:pt x="129" y="49"/>
                </a:cubicBezTo>
                <a:cubicBezTo>
                  <a:pt x="125" y="53"/>
                  <a:pt x="121" y="57"/>
                  <a:pt x="116" y="61"/>
                </a:cubicBezTo>
                <a:cubicBezTo>
                  <a:pt x="108" y="69"/>
                  <a:pt x="100" y="76"/>
                  <a:pt x="92" y="84"/>
                </a:cubicBezTo>
                <a:cubicBezTo>
                  <a:pt x="88" y="87"/>
                  <a:pt x="85" y="90"/>
                  <a:pt x="81" y="93"/>
                </a:cubicBezTo>
                <a:cubicBezTo>
                  <a:pt x="66" y="108"/>
                  <a:pt x="49" y="121"/>
                  <a:pt x="30" y="131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29" y="132"/>
                  <a:pt x="29" y="132"/>
                  <a:pt x="28" y="133"/>
                </a:cubicBezTo>
                <a:cubicBezTo>
                  <a:pt x="29" y="133"/>
                  <a:pt x="29" y="133"/>
                  <a:pt x="30" y="133"/>
                </a:cubicBezTo>
                <a:cubicBezTo>
                  <a:pt x="42" y="135"/>
                  <a:pt x="53" y="141"/>
                  <a:pt x="63" y="148"/>
                </a:cubicBezTo>
                <a:cubicBezTo>
                  <a:pt x="73" y="156"/>
                  <a:pt x="84" y="163"/>
                  <a:pt x="96" y="169"/>
                </a:cubicBezTo>
                <a:cubicBezTo>
                  <a:pt x="103" y="172"/>
                  <a:pt x="110" y="175"/>
                  <a:pt x="117" y="178"/>
                </a:cubicBezTo>
                <a:cubicBezTo>
                  <a:pt x="131" y="185"/>
                  <a:pt x="144" y="193"/>
                  <a:pt x="155" y="204"/>
                </a:cubicBezTo>
                <a:cubicBezTo>
                  <a:pt x="157" y="207"/>
                  <a:pt x="159" y="210"/>
                  <a:pt x="160" y="213"/>
                </a:cubicBezTo>
                <a:cubicBezTo>
                  <a:pt x="163" y="218"/>
                  <a:pt x="161" y="223"/>
                  <a:pt x="156" y="225"/>
                </a:cubicBezTo>
                <a:cubicBezTo>
                  <a:pt x="152" y="226"/>
                  <a:pt x="148" y="227"/>
                  <a:pt x="144" y="226"/>
                </a:cubicBezTo>
                <a:cubicBezTo>
                  <a:pt x="130" y="225"/>
                  <a:pt x="116" y="220"/>
                  <a:pt x="104" y="214"/>
                </a:cubicBezTo>
                <a:cubicBezTo>
                  <a:pt x="89" y="206"/>
                  <a:pt x="74" y="198"/>
                  <a:pt x="59" y="190"/>
                </a:cubicBezTo>
                <a:cubicBezTo>
                  <a:pt x="47" y="184"/>
                  <a:pt x="38" y="175"/>
                  <a:pt x="30" y="165"/>
                </a:cubicBezTo>
                <a:cubicBezTo>
                  <a:pt x="23" y="158"/>
                  <a:pt x="17" y="151"/>
                  <a:pt x="10" y="145"/>
                </a:cubicBezTo>
                <a:cubicBezTo>
                  <a:pt x="9" y="143"/>
                  <a:pt x="6" y="142"/>
                  <a:pt x="4" y="140"/>
                </a:cubicBezTo>
                <a:cubicBezTo>
                  <a:pt x="3" y="140"/>
                  <a:pt x="2" y="139"/>
                  <a:pt x="2" y="139"/>
                </a:cubicBezTo>
                <a:cubicBezTo>
                  <a:pt x="0" y="137"/>
                  <a:pt x="0" y="136"/>
                  <a:pt x="2" y="134"/>
                </a:cubicBezTo>
                <a:cubicBezTo>
                  <a:pt x="3" y="133"/>
                  <a:pt x="4" y="132"/>
                  <a:pt x="5" y="131"/>
                </a:cubicBezTo>
                <a:cubicBezTo>
                  <a:pt x="9" y="128"/>
                  <a:pt x="13" y="125"/>
                  <a:pt x="16" y="121"/>
                </a:cubicBezTo>
                <a:cubicBezTo>
                  <a:pt x="18" y="120"/>
                  <a:pt x="19" y="118"/>
                  <a:pt x="20" y="115"/>
                </a:cubicBezTo>
                <a:cubicBezTo>
                  <a:pt x="26" y="105"/>
                  <a:pt x="31" y="94"/>
                  <a:pt x="38" y="84"/>
                </a:cubicBezTo>
                <a:cubicBezTo>
                  <a:pt x="44" y="74"/>
                  <a:pt x="50" y="65"/>
                  <a:pt x="58" y="58"/>
                </a:cubicBezTo>
                <a:cubicBezTo>
                  <a:pt x="63" y="53"/>
                  <a:pt x="67" y="48"/>
                  <a:pt x="72" y="44"/>
                </a:cubicBezTo>
                <a:cubicBezTo>
                  <a:pt x="85" y="31"/>
                  <a:pt x="99" y="19"/>
                  <a:pt x="115" y="10"/>
                </a:cubicBezTo>
                <a:cubicBezTo>
                  <a:pt x="123" y="6"/>
                  <a:pt x="131" y="2"/>
                  <a:pt x="140" y="0"/>
                </a:cubicBezTo>
                <a:cubicBezTo>
                  <a:pt x="142" y="0"/>
                  <a:pt x="144" y="0"/>
                  <a:pt x="146" y="0"/>
                </a:cubicBezTo>
                <a:close/>
              </a:path>
            </a:pathLst>
          </a:custGeom>
          <a:solidFill>
            <a:srgbClr val="63AA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0" name="Freeform 55"/>
          <p:cNvSpPr/>
          <p:nvPr>
            <p:custDataLst>
              <p:tags r:id="rId6"/>
            </p:custDataLst>
          </p:nvPr>
        </p:nvSpPr>
        <p:spPr bwMode="auto">
          <a:xfrm>
            <a:off x="546773" y="3425510"/>
            <a:ext cx="106556" cy="161946"/>
          </a:xfrm>
          <a:custGeom>
            <a:avLst/>
            <a:gdLst>
              <a:gd name="T0" fmla="*/ 126 w 140"/>
              <a:gd name="T1" fmla="*/ 0 h 246"/>
              <a:gd name="T2" fmla="*/ 138 w 140"/>
              <a:gd name="T3" fmla="*/ 14 h 246"/>
              <a:gd name="T4" fmla="*/ 129 w 140"/>
              <a:gd name="T5" fmla="*/ 30 h 246"/>
              <a:gd name="T6" fmla="*/ 99 w 140"/>
              <a:gd name="T7" fmla="*/ 62 h 246"/>
              <a:gd name="T8" fmla="*/ 77 w 140"/>
              <a:gd name="T9" fmla="*/ 81 h 246"/>
              <a:gd name="T10" fmla="*/ 42 w 140"/>
              <a:gd name="T11" fmla="*/ 105 h 246"/>
              <a:gd name="T12" fmla="*/ 19 w 140"/>
              <a:gd name="T13" fmla="*/ 117 h 246"/>
              <a:gd name="T14" fmla="*/ 18 w 140"/>
              <a:gd name="T15" fmla="*/ 118 h 246"/>
              <a:gd name="T16" fmla="*/ 19 w 140"/>
              <a:gd name="T17" fmla="*/ 119 h 246"/>
              <a:gd name="T18" fmla="*/ 43 w 140"/>
              <a:gd name="T19" fmla="*/ 133 h 246"/>
              <a:gd name="T20" fmla="*/ 56 w 140"/>
              <a:gd name="T21" fmla="*/ 146 h 246"/>
              <a:gd name="T22" fmla="*/ 90 w 140"/>
              <a:gd name="T23" fmla="*/ 179 h 246"/>
              <a:gd name="T24" fmla="*/ 111 w 140"/>
              <a:gd name="T25" fmla="*/ 198 h 246"/>
              <a:gd name="T26" fmla="*/ 132 w 140"/>
              <a:gd name="T27" fmla="*/ 226 h 246"/>
              <a:gd name="T28" fmla="*/ 135 w 140"/>
              <a:gd name="T29" fmla="*/ 236 h 246"/>
              <a:gd name="T30" fmla="*/ 126 w 140"/>
              <a:gd name="T31" fmla="*/ 245 h 246"/>
              <a:gd name="T32" fmla="*/ 111 w 140"/>
              <a:gd name="T33" fmla="*/ 241 h 246"/>
              <a:gd name="T34" fmla="*/ 79 w 140"/>
              <a:gd name="T35" fmla="*/ 222 h 246"/>
              <a:gd name="T36" fmla="*/ 61 w 140"/>
              <a:gd name="T37" fmla="*/ 205 h 246"/>
              <a:gd name="T38" fmla="*/ 44 w 140"/>
              <a:gd name="T39" fmla="*/ 186 h 246"/>
              <a:gd name="T40" fmla="*/ 23 w 140"/>
              <a:gd name="T41" fmla="*/ 159 h 246"/>
              <a:gd name="T42" fmla="*/ 11 w 140"/>
              <a:gd name="T43" fmla="*/ 139 h 246"/>
              <a:gd name="T44" fmla="*/ 2 w 140"/>
              <a:gd name="T45" fmla="*/ 124 h 246"/>
              <a:gd name="T46" fmla="*/ 4 w 140"/>
              <a:gd name="T47" fmla="*/ 115 h 246"/>
              <a:gd name="T48" fmla="*/ 16 w 140"/>
              <a:gd name="T49" fmla="*/ 104 h 246"/>
              <a:gd name="T50" fmla="*/ 58 w 140"/>
              <a:gd name="T51" fmla="*/ 54 h 246"/>
              <a:gd name="T52" fmla="*/ 89 w 140"/>
              <a:gd name="T53" fmla="*/ 21 h 246"/>
              <a:gd name="T54" fmla="*/ 101 w 140"/>
              <a:gd name="T55" fmla="*/ 11 h 246"/>
              <a:gd name="T56" fmla="*/ 123 w 140"/>
              <a:gd name="T57" fmla="*/ 0 h 246"/>
              <a:gd name="T58" fmla="*/ 126 w 140"/>
              <a:gd name="T59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0" h="246">
                <a:moveTo>
                  <a:pt x="126" y="0"/>
                </a:moveTo>
                <a:cubicBezTo>
                  <a:pt x="134" y="0"/>
                  <a:pt x="140" y="6"/>
                  <a:pt x="138" y="14"/>
                </a:cubicBezTo>
                <a:cubicBezTo>
                  <a:pt x="136" y="20"/>
                  <a:pt x="133" y="26"/>
                  <a:pt x="129" y="30"/>
                </a:cubicBezTo>
                <a:cubicBezTo>
                  <a:pt x="121" y="42"/>
                  <a:pt x="110" y="53"/>
                  <a:pt x="99" y="62"/>
                </a:cubicBezTo>
                <a:cubicBezTo>
                  <a:pt x="92" y="69"/>
                  <a:pt x="85" y="75"/>
                  <a:pt x="77" y="81"/>
                </a:cubicBezTo>
                <a:cubicBezTo>
                  <a:pt x="65" y="90"/>
                  <a:pt x="54" y="97"/>
                  <a:pt x="42" y="105"/>
                </a:cubicBezTo>
                <a:cubicBezTo>
                  <a:pt x="35" y="110"/>
                  <a:pt x="27" y="113"/>
                  <a:pt x="19" y="117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9" y="119"/>
                </a:cubicBezTo>
                <a:cubicBezTo>
                  <a:pt x="27" y="123"/>
                  <a:pt x="35" y="127"/>
                  <a:pt x="43" y="133"/>
                </a:cubicBezTo>
                <a:cubicBezTo>
                  <a:pt x="47" y="137"/>
                  <a:pt x="52" y="141"/>
                  <a:pt x="56" y="146"/>
                </a:cubicBezTo>
                <a:cubicBezTo>
                  <a:pt x="67" y="158"/>
                  <a:pt x="78" y="169"/>
                  <a:pt x="90" y="179"/>
                </a:cubicBezTo>
                <a:cubicBezTo>
                  <a:pt x="98" y="185"/>
                  <a:pt x="105" y="191"/>
                  <a:pt x="111" y="198"/>
                </a:cubicBezTo>
                <a:cubicBezTo>
                  <a:pt x="120" y="206"/>
                  <a:pt x="127" y="215"/>
                  <a:pt x="132" y="226"/>
                </a:cubicBezTo>
                <a:cubicBezTo>
                  <a:pt x="133" y="229"/>
                  <a:pt x="134" y="232"/>
                  <a:pt x="135" y="236"/>
                </a:cubicBezTo>
                <a:cubicBezTo>
                  <a:pt x="136" y="241"/>
                  <a:pt x="132" y="246"/>
                  <a:pt x="126" y="245"/>
                </a:cubicBezTo>
                <a:cubicBezTo>
                  <a:pt x="121" y="244"/>
                  <a:pt x="116" y="243"/>
                  <a:pt x="111" y="241"/>
                </a:cubicBezTo>
                <a:cubicBezTo>
                  <a:pt x="99" y="237"/>
                  <a:pt x="89" y="230"/>
                  <a:pt x="79" y="222"/>
                </a:cubicBezTo>
                <a:cubicBezTo>
                  <a:pt x="73" y="217"/>
                  <a:pt x="66" y="211"/>
                  <a:pt x="61" y="205"/>
                </a:cubicBezTo>
                <a:cubicBezTo>
                  <a:pt x="55" y="199"/>
                  <a:pt x="49" y="193"/>
                  <a:pt x="44" y="186"/>
                </a:cubicBezTo>
                <a:cubicBezTo>
                  <a:pt x="37" y="177"/>
                  <a:pt x="30" y="168"/>
                  <a:pt x="23" y="159"/>
                </a:cubicBezTo>
                <a:cubicBezTo>
                  <a:pt x="18" y="153"/>
                  <a:pt x="15" y="146"/>
                  <a:pt x="11" y="139"/>
                </a:cubicBezTo>
                <a:cubicBezTo>
                  <a:pt x="8" y="134"/>
                  <a:pt x="5" y="129"/>
                  <a:pt x="2" y="124"/>
                </a:cubicBezTo>
                <a:cubicBezTo>
                  <a:pt x="0" y="120"/>
                  <a:pt x="0" y="118"/>
                  <a:pt x="4" y="115"/>
                </a:cubicBezTo>
                <a:cubicBezTo>
                  <a:pt x="8" y="111"/>
                  <a:pt x="12" y="107"/>
                  <a:pt x="16" y="104"/>
                </a:cubicBezTo>
                <a:cubicBezTo>
                  <a:pt x="31" y="89"/>
                  <a:pt x="45" y="72"/>
                  <a:pt x="58" y="54"/>
                </a:cubicBezTo>
                <a:cubicBezTo>
                  <a:pt x="67" y="42"/>
                  <a:pt x="77" y="31"/>
                  <a:pt x="89" y="21"/>
                </a:cubicBezTo>
                <a:cubicBezTo>
                  <a:pt x="93" y="18"/>
                  <a:pt x="96" y="14"/>
                  <a:pt x="101" y="11"/>
                </a:cubicBezTo>
                <a:cubicBezTo>
                  <a:pt x="107" y="6"/>
                  <a:pt x="114" y="1"/>
                  <a:pt x="123" y="0"/>
                </a:cubicBezTo>
                <a:cubicBezTo>
                  <a:pt x="124" y="0"/>
                  <a:pt x="125" y="0"/>
                  <a:pt x="126" y="0"/>
                </a:cubicBezTo>
                <a:close/>
              </a:path>
            </a:pathLst>
          </a:custGeom>
          <a:solidFill>
            <a:srgbClr val="63AA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1" name="Freeform 56"/>
          <p:cNvSpPr/>
          <p:nvPr>
            <p:custDataLst>
              <p:tags r:id="rId7"/>
            </p:custDataLst>
          </p:nvPr>
        </p:nvSpPr>
        <p:spPr bwMode="auto">
          <a:xfrm>
            <a:off x="705014" y="3410887"/>
            <a:ext cx="116128" cy="142358"/>
          </a:xfrm>
          <a:custGeom>
            <a:avLst/>
            <a:gdLst>
              <a:gd name="T0" fmla="*/ 20 w 153"/>
              <a:gd name="T1" fmla="*/ 139 h 216"/>
              <a:gd name="T2" fmla="*/ 29 w 153"/>
              <a:gd name="T3" fmla="*/ 140 h 216"/>
              <a:gd name="T4" fmla="*/ 62 w 153"/>
              <a:gd name="T5" fmla="*/ 149 h 216"/>
              <a:gd name="T6" fmla="*/ 97 w 153"/>
              <a:gd name="T7" fmla="*/ 163 h 216"/>
              <a:gd name="T8" fmla="*/ 130 w 153"/>
              <a:gd name="T9" fmla="*/ 180 h 216"/>
              <a:gd name="T10" fmla="*/ 150 w 153"/>
              <a:gd name="T11" fmla="*/ 203 h 216"/>
              <a:gd name="T12" fmla="*/ 143 w 153"/>
              <a:gd name="T13" fmla="*/ 215 h 216"/>
              <a:gd name="T14" fmla="*/ 134 w 153"/>
              <a:gd name="T15" fmla="*/ 215 h 216"/>
              <a:gd name="T16" fmla="*/ 95 w 153"/>
              <a:gd name="T17" fmla="*/ 205 h 216"/>
              <a:gd name="T18" fmla="*/ 32 w 153"/>
              <a:gd name="T19" fmla="*/ 169 h 216"/>
              <a:gd name="T20" fmla="*/ 24 w 153"/>
              <a:gd name="T21" fmla="*/ 162 h 216"/>
              <a:gd name="T22" fmla="*/ 9 w 153"/>
              <a:gd name="T23" fmla="*/ 149 h 216"/>
              <a:gd name="T24" fmla="*/ 3 w 153"/>
              <a:gd name="T25" fmla="*/ 144 h 216"/>
              <a:gd name="T26" fmla="*/ 3 w 153"/>
              <a:gd name="T27" fmla="*/ 137 h 216"/>
              <a:gd name="T28" fmla="*/ 14 w 153"/>
              <a:gd name="T29" fmla="*/ 124 h 216"/>
              <a:gd name="T30" fmla="*/ 41 w 153"/>
              <a:gd name="T31" fmla="*/ 74 h 216"/>
              <a:gd name="T32" fmla="*/ 57 w 153"/>
              <a:gd name="T33" fmla="*/ 54 h 216"/>
              <a:gd name="T34" fmla="*/ 88 w 153"/>
              <a:gd name="T35" fmla="*/ 22 h 216"/>
              <a:gd name="T36" fmla="*/ 110 w 153"/>
              <a:gd name="T37" fmla="*/ 5 h 216"/>
              <a:gd name="T38" fmla="*/ 116 w 153"/>
              <a:gd name="T39" fmla="*/ 2 h 216"/>
              <a:gd name="T40" fmla="*/ 123 w 153"/>
              <a:gd name="T41" fmla="*/ 6 h 216"/>
              <a:gd name="T42" fmla="*/ 123 w 153"/>
              <a:gd name="T43" fmla="*/ 14 h 216"/>
              <a:gd name="T44" fmla="*/ 115 w 153"/>
              <a:gd name="T45" fmla="*/ 38 h 216"/>
              <a:gd name="T46" fmla="*/ 96 w 153"/>
              <a:gd name="T47" fmla="*/ 69 h 216"/>
              <a:gd name="T48" fmla="*/ 68 w 153"/>
              <a:gd name="T49" fmla="*/ 101 h 216"/>
              <a:gd name="T50" fmla="*/ 54 w 153"/>
              <a:gd name="T51" fmla="*/ 115 h 216"/>
              <a:gd name="T52" fmla="*/ 22 w 153"/>
              <a:gd name="T53" fmla="*/ 137 h 216"/>
              <a:gd name="T54" fmla="*/ 21 w 153"/>
              <a:gd name="T55" fmla="*/ 138 h 216"/>
              <a:gd name="T56" fmla="*/ 20 w 153"/>
              <a:gd name="T57" fmla="*/ 139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3" h="216">
                <a:moveTo>
                  <a:pt x="20" y="139"/>
                </a:moveTo>
                <a:cubicBezTo>
                  <a:pt x="23" y="140"/>
                  <a:pt x="26" y="140"/>
                  <a:pt x="29" y="140"/>
                </a:cubicBezTo>
                <a:cubicBezTo>
                  <a:pt x="40" y="142"/>
                  <a:pt x="51" y="145"/>
                  <a:pt x="62" y="149"/>
                </a:cubicBezTo>
                <a:cubicBezTo>
                  <a:pt x="74" y="154"/>
                  <a:pt x="85" y="158"/>
                  <a:pt x="97" y="163"/>
                </a:cubicBezTo>
                <a:cubicBezTo>
                  <a:pt x="109" y="167"/>
                  <a:pt x="120" y="172"/>
                  <a:pt x="130" y="180"/>
                </a:cubicBezTo>
                <a:cubicBezTo>
                  <a:pt x="138" y="187"/>
                  <a:pt x="145" y="194"/>
                  <a:pt x="150" y="203"/>
                </a:cubicBezTo>
                <a:cubicBezTo>
                  <a:pt x="153" y="210"/>
                  <a:pt x="151" y="214"/>
                  <a:pt x="143" y="215"/>
                </a:cubicBezTo>
                <a:cubicBezTo>
                  <a:pt x="140" y="216"/>
                  <a:pt x="137" y="216"/>
                  <a:pt x="134" y="215"/>
                </a:cubicBezTo>
                <a:cubicBezTo>
                  <a:pt x="120" y="214"/>
                  <a:pt x="107" y="210"/>
                  <a:pt x="95" y="205"/>
                </a:cubicBezTo>
                <a:cubicBezTo>
                  <a:pt x="72" y="196"/>
                  <a:pt x="51" y="184"/>
                  <a:pt x="32" y="169"/>
                </a:cubicBezTo>
                <a:cubicBezTo>
                  <a:pt x="29" y="167"/>
                  <a:pt x="27" y="164"/>
                  <a:pt x="24" y="162"/>
                </a:cubicBezTo>
                <a:cubicBezTo>
                  <a:pt x="19" y="158"/>
                  <a:pt x="14" y="153"/>
                  <a:pt x="9" y="149"/>
                </a:cubicBezTo>
                <a:cubicBezTo>
                  <a:pt x="7" y="147"/>
                  <a:pt x="5" y="145"/>
                  <a:pt x="3" y="144"/>
                </a:cubicBezTo>
                <a:cubicBezTo>
                  <a:pt x="0" y="143"/>
                  <a:pt x="0" y="139"/>
                  <a:pt x="3" y="137"/>
                </a:cubicBezTo>
                <a:cubicBezTo>
                  <a:pt x="9" y="135"/>
                  <a:pt x="12" y="130"/>
                  <a:pt x="14" y="124"/>
                </a:cubicBezTo>
                <a:cubicBezTo>
                  <a:pt x="20" y="106"/>
                  <a:pt x="29" y="89"/>
                  <a:pt x="41" y="74"/>
                </a:cubicBezTo>
                <a:cubicBezTo>
                  <a:pt x="47" y="67"/>
                  <a:pt x="51" y="60"/>
                  <a:pt x="57" y="54"/>
                </a:cubicBezTo>
                <a:cubicBezTo>
                  <a:pt x="66" y="43"/>
                  <a:pt x="76" y="32"/>
                  <a:pt x="88" y="22"/>
                </a:cubicBezTo>
                <a:cubicBezTo>
                  <a:pt x="95" y="16"/>
                  <a:pt x="102" y="10"/>
                  <a:pt x="110" y="5"/>
                </a:cubicBezTo>
                <a:cubicBezTo>
                  <a:pt x="112" y="4"/>
                  <a:pt x="114" y="3"/>
                  <a:pt x="116" y="2"/>
                </a:cubicBezTo>
                <a:cubicBezTo>
                  <a:pt x="120" y="0"/>
                  <a:pt x="123" y="2"/>
                  <a:pt x="123" y="6"/>
                </a:cubicBezTo>
                <a:cubicBezTo>
                  <a:pt x="124" y="9"/>
                  <a:pt x="123" y="12"/>
                  <a:pt x="123" y="14"/>
                </a:cubicBezTo>
                <a:cubicBezTo>
                  <a:pt x="121" y="22"/>
                  <a:pt x="118" y="30"/>
                  <a:pt x="115" y="38"/>
                </a:cubicBezTo>
                <a:cubicBezTo>
                  <a:pt x="109" y="49"/>
                  <a:pt x="104" y="59"/>
                  <a:pt x="96" y="69"/>
                </a:cubicBezTo>
                <a:cubicBezTo>
                  <a:pt x="87" y="80"/>
                  <a:pt x="78" y="91"/>
                  <a:pt x="68" y="101"/>
                </a:cubicBezTo>
                <a:cubicBezTo>
                  <a:pt x="63" y="106"/>
                  <a:pt x="59" y="110"/>
                  <a:pt x="54" y="115"/>
                </a:cubicBezTo>
                <a:cubicBezTo>
                  <a:pt x="45" y="124"/>
                  <a:pt x="34" y="131"/>
                  <a:pt x="22" y="137"/>
                </a:cubicBezTo>
                <a:cubicBezTo>
                  <a:pt x="22" y="138"/>
                  <a:pt x="21" y="138"/>
                  <a:pt x="21" y="138"/>
                </a:cubicBezTo>
                <a:cubicBezTo>
                  <a:pt x="21" y="138"/>
                  <a:pt x="21" y="139"/>
                  <a:pt x="20" y="139"/>
                </a:cubicBezTo>
                <a:close/>
              </a:path>
            </a:pathLst>
          </a:custGeom>
          <a:solidFill>
            <a:srgbClr val="63AA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2" name="Freeform 57"/>
          <p:cNvSpPr/>
          <p:nvPr>
            <p:custDataLst>
              <p:tags r:id="rId8"/>
            </p:custDataLst>
          </p:nvPr>
        </p:nvSpPr>
        <p:spPr bwMode="auto">
          <a:xfrm>
            <a:off x="785409" y="3405094"/>
            <a:ext cx="121551" cy="121115"/>
          </a:xfrm>
          <a:custGeom>
            <a:avLst/>
            <a:gdLst>
              <a:gd name="T0" fmla="*/ 25 w 160"/>
              <a:gd name="T1" fmla="*/ 123 h 184"/>
              <a:gd name="T2" fmla="*/ 28 w 160"/>
              <a:gd name="T3" fmla="*/ 123 h 184"/>
              <a:gd name="T4" fmla="*/ 61 w 160"/>
              <a:gd name="T5" fmla="*/ 123 h 184"/>
              <a:gd name="T6" fmla="*/ 99 w 160"/>
              <a:gd name="T7" fmla="*/ 131 h 184"/>
              <a:gd name="T8" fmla="*/ 145 w 160"/>
              <a:gd name="T9" fmla="*/ 159 h 184"/>
              <a:gd name="T10" fmla="*/ 156 w 160"/>
              <a:gd name="T11" fmla="*/ 169 h 184"/>
              <a:gd name="T12" fmla="*/ 154 w 160"/>
              <a:gd name="T13" fmla="*/ 179 h 184"/>
              <a:gd name="T14" fmla="*/ 151 w 160"/>
              <a:gd name="T15" fmla="*/ 180 h 184"/>
              <a:gd name="T16" fmla="*/ 120 w 160"/>
              <a:gd name="T17" fmla="*/ 182 h 184"/>
              <a:gd name="T18" fmla="*/ 92 w 160"/>
              <a:gd name="T19" fmla="*/ 173 h 184"/>
              <a:gd name="T20" fmla="*/ 53 w 160"/>
              <a:gd name="T21" fmla="*/ 154 h 184"/>
              <a:gd name="T22" fmla="*/ 38 w 160"/>
              <a:gd name="T23" fmla="*/ 145 h 184"/>
              <a:gd name="T24" fmla="*/ 9 w 160"/>
              <a:gd name="T25" fmla="*/ 133 h 184"/>
              <a:gd name="T26" fmla="*/ 4 w 160"/>
              <a:gd name="T27" fmla="*/ 132 h 184"/>
              <a:gd name="T28" fmla="*/ 2 w 160"/>
              <a:gd name="T29" fmla="*/ 126 h 184"/>
              <a:gd name="T30" fmla="*/ 7 w 160"/>
              <a:gd name="T31" fmla="*/ 118 h 184"/>
              <a:gd name="T32" fmla="*/ 16 w 160"/>
              <a:gd name="T33" fmla="*/ 105 h 184"/>
              <a:gd name="T34" fmla="*/ 36 w 160"/>
              <a:gd name="T35" fmla="*/ 60 h 184"/>
              <a:gd name="T36" fmla="*/ 51 w 160"/>
              <a:gd name="T37" fmla="*/ 33 h 184"/>
              <a:gd name="T38" fmla="*/ 85 w 160"/>
              <a:gd name="T39" fmla="*/ 4 h 184"/>
              <a:gd name="T40" fmla="*/ 94 w 160"/>
              <a:gd name="T41" fmla="*/ 1 h 184"/>
              <a:gd name="T42" fmla="*/ 102 w 160"/>
              <a:gd name="T43" fmla="*/ 8 h 184"/>
              <a:gd name="T44" fmla="*/ 98 w 160"/>
              <a:gd name="T45" fmla="*/ 20 h 184"/>
              <a:gd name="T46" fmla="*/ 83 w 160"/>
              <a:gd name="T47" fmla="*/ 49 h 184"/>
              <a:gd name="T48" fmla="*/ 73 w 160"/>
              <a:gd name="T49" fmla="*/ 66 h 184"/>
              <a:gd name="T50" fmla="*/ 51 w 160"/>
              <a:gd name="T51" fmla="*/ 95 h 184"/>
              <a:gd name="T52" fmla="*/ 38 w 160"/>
              <a:gd name="T53" fmla="*/ 111 h 184"/>
              <a:gd name="T54" fmla="*/ 28 w 160"/>
              <a:gd name="T55" fmla="*/ 119 h 184"/>
              <a:gd name="T56" fmla="*/ 24 w 160"/>
              <a:gd name="T57" fmla="*/ 122 h 184"/>
              <a:gd name="T58" fmla="*/ 25 w 160"/>
              <a:gd name="T59" fmla="*/ 123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0" h="184">
                <a:moveTo>
                  <a:pt x="25" y="123"/>
                </a:moveTo>
                <a:cubicBezTo>
                  <a:pt x="26" y="123"/>
                  <a:pt x="27" y="123"/>
                  <a:pt x="28" y="123"/>
                </a:cubicBezTo>
                <a:cubicBezTo>
                  <a:pt x="39" y="123"/>
                  <a:pt x="50" y="122"/>
                  <a:pt x="61" y="123"/>
                </a:cubicBezTo>
                <a:cubicBezTo>
                  <a:pt x="74" y="123"/>
                  <a:pt x="87" y="126"/>
                  <a:pt x="99" y="131"/>
                </a:cubicBezTo>
                <a:cubicBezTo>
                  <a:pt x="116" y="137"/>
                  <a:pt x="131" y="147"/>
                  <a:pt x="145" y="159"/>
                </a:cubicBezTo>
                <a:cubicBezTo>
                  <a:pt x="148" y="162"/>
                  <a:pt x="152" y="165"/>
                  <a:pt x="156" y="169"/>
                </a:cubicBezTo>
                <a:cubicBezTo>
                  <a:pt x="160" y="172"/>
                  <a:pt x="159" y="176"/>
                  <a:pt x="154" y="179"/>
                </a:cubicBezTo>
                <a:cubicBezTo>
                  <a:pt x="153" y="179"/>
                  <a:pt x="152" y="179"/>
                  <a:pt x="151" y="180"/>
                </a:cubicBezTo>
                <a:cubicBezTo>
                  <a:pt x="141" y="183"/>
                  <a:pt x="131" y="184"/>
                  <a:pt x="120" y="182"/>
                </a:cubicBezTo>
                <a:cubicBezTo>
                  <a:pt x="110" y="180"/>
                  <a:pt x="101" y="177"/>
                  <a:pt x="92" y="173"/>
                </a:cubicBezTo>
                <a:cubicBezTo>
                  <a:pt x="79" y="166"/>
                  <a:pt x="66" y="160"/>
                  <a:pt x="53" y="154"/>
                </a:cubicBezTo>
                <a:cubicBezTo>
                  <a:pt x="48" y="151"/>
                  <a:pt x="43" y="148"/>
                  <a:pt x="38" y="145"/>
                </a:cubicBezTo>
                <a:cubicBezTo>
                  <a:pt x="29" y="139"/>
                  <a:pt x="19" y="136"/>
                  <a:pt x="9" y="133"/>
                </a:cubicBezTo>
                <a:cubicBezTo>
                  <a:pt x="7" y="133"/>
                  <a:pt x="6" y="132"/>
                  <a:pt x="4" y="132"/>
                </a:cubicBezTo>
                <a:cubicBezTo>
                  <a:pt x="1" y="131"/>
                  <a:pt x="0" y="129"/>
                  <a:pt x="2" y="126"/>
                </a:cubicBezTo>
                <a:cubicBezTo>
                  <a:pt x="3" y="123"/>
                  <a:pt x="5" y="121"/>
                  <a:pt x="7" y="118"/>
                </a:cubicBezTo>
                <a:cubicBezTo>
                  <a:pt x="10" y="114"/>
                  <a:pt x="14" y="110"/>
                  <a:pt x="16" y="105"/>
                </a:cubicBezTo>
                <a:cubicBezTo>
                  <a:pt x="23" y="90"/>
                  <a:pt x="30" y="75"/>
                  <a:pt x="36" y="60"/>
                </a:cubicBezTo>
                <a:cubicBezTo>
                  <a:pt x="40" y="50"/>
                  <a:pt x="44" y="41"/>
                  <a:pt x="51" y="33"/>
                </a:cubicBezTo>
                <a:cubicBezTo>
                  <a:pt x="60" y="21"/>
                  <a:pt x="72" y="11"/>
                  <a:pt x="85" y="4"/>
                </a:cubicBezTo>
                <a:cubicBezTo>
                  <a:pt x="88" y="3"/>
                  <a:pt x="91" y="2"/>
                  <a:pt x="94" y="1"/>
                </a:cubicBezTo>
                <a:cubicBezTo>
                  <a:pt x="99" y="0"/>
                  <a:pt x="102" y="2"/>
                  <a:pt x="102" y="8"/>
                </a:cubicBezTo>
                <a:cubicBezTo>
                  <a:pt x="102" y="12"/>
                  <a:pt x="101" y="16"/>
                  <a:pt x="98" y="20"/>
                </a:cubicBezTo>
                <a:cubicBezTo>
                  <a:pt x="93" y="30"/>
                  <a:pt x="88" y="39"/>
                  <a:pt x="83" y="49"/>
                </a:cubicBezTo>
                <a:cubicBezTo>
                  <a:pt x="79" y="55"/>
                  <a:pt x="76" y="60"/>
                  <a:pt x="73" y="66"/>
                </a:cubicBezTo>
                <a:cubicBezTo>
                  <a:pt x="67" y="77"/>
                  <a:pt x="59" y="86"/>
                  <a:pt x="51" y="95"/>
                </a:cubicBezTo>
                <a:cubicBezTo>
                  <a:pt x="47" y="100"/>
                  <a:pt x="43" y="106"/>
                  <a:pt x="38" y="111"/>
                </a:cubicBezTo>
                <a:cubicBezTo>
                  <a:pt x="35" y="114"/>
                  <a:pt x="32" y="116"/>
                  <a:pt x="28" y="119"/>
                </a:cubicBezTo>
                <a:cubicBezTo>
                  <a:pt x="27" y="120"/>
                  <a:pt x="26" y="121"/>
                  <a:pt x="24" y="122"/>
                </a:cubicBezTo>
                <a:cubicBezTo>
                  <a:pt x="25" y="122"/>
                  <a:pt x="25" y="123"/>
                  <a:pt x="25" y="123"/>
                </a:cubicBezTo>
                <a:close/>
              </a:path>
            </a:pathLst>
          </a:custGeom>
          <a:solidFill>
            <a:srgbClr val="63AA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3" name="Freeform 58"/>
          <p:cNvSpPr/>
          <p:nvPr>
            <p:custDataLst>
              <p:tags r:id="rId9"/>
            </p:custDataLst>
          </p:nvPr>
        </p:nvSpPr>
        <p:spPr bwMode="auto">
          <a:xfrm>
            <a:off x="849216" y="3408405"/>
            <a:ext cx="91243" cy="60419"/>
          </a:xfrm>
          <a:custGeom>
            <a:avLst/>
            <a:gdLst>
              <a:gd name="T0" fmla="*/ 120 w 120"/>
              <a:gd name="T1" fmla="*/ 11 h 92"/>
              <a:gd name="T2" fmla="*/ 117 w 120"/>
              <a:gd name="T3" fmla="*/ 18 h 92"/>
              <a:gd name="T4" fmla="*/ 91 w 120"/>
              <a:gd name="T5" fmla="*/ 46 h 92"/>
              <a:gd name="T6" fmla="*/ 65 w 120"/>
              <a:gd name="T7" fmla="*/ 65 h 92"/>
              <a:gd name="T8" fmla="*/ 30 w 120"/>
              <a:gd name="T9" fmla="*/ 84 h 92"/>
              <a:gd name="T10" fmla="*/ 8 w 120"/>
              <a:gd name="T11" fmla="*/ 92 h 92"/>
              <a:gd name="T12" fmla="*/ 3 w 120"/>
              <a:gd name="T13" fmla="*/ 92 h 92"/>
              <a:gd name="T14" fmla="*/ 2 w 120"/>
              <a:gd name="T15" fmla="*/ 88 h 92"/>
              <a:gd name="T16" fmla="*/ 13 w 120"/>
              <a:gd name="T17" fmla="*/ 70 h 92"/>
              <a:gd name="T18" fmla="*/ 33 w 120"/>
              <a:gd name="T19" fmla="*/ 46 h 92"/>
              <a:gd name="T20" fmla="*/ 49 w 120"/>
              <a:gd name="T21" fmla="*/ 33 h 92"/>
              <a:gd name="T22" fmla="*/ 105 w 120"/>
              <a:gd name="T23" fmla="*/ 2 h 92"/>
              <a:gd name="T24" fmla="*/ 114 w 120"/>
              <a:gd name="T25" fmla="*/ 1 h 92"/>
              <a:gd name="T26" fmla="*/ 120 w 120"/>
              <a:gd name="T27" fmla="*/ 1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" h="92">
                <a:moveTo>
                  <a:pt x="120" y="11"/>
                </a:moveTo>
                <a:cubicBezTo>
                  <a:pt x="119" y="12"/>
                  <a:pt x="119" y="16"/>
                  <a:pt x="117" y="18"/>
                </a:cubicBezTo>
                <a:cubicBezTo>
                  <a:pt x="110" y="29"/>
                  <a:pt x="101" y="39"/>
                  <a:pt x="91" y="46"/>
                </a:cubicBezTo>
                <a:cubicBezTo>
                  <a:pt x="82" y="53"/>
                  <a:pt x="74" y="59"/>
                  <a:pt x="65" y="65"/>
                </a:cubicBezTo>
                <a:cubicBezTo>
                  <a:pt x="54" y="73"/>
                  <a:pt x="43" y="79"/>
                  <a:pt x="30" y="84"/>
                </a:cubicBezTo>
                <a:cubicBezTo>
                  <a:pt x="23" y="87"/>
                  <a:pt x="15" y="89"/>
                  <a:pt x="8" y="92"/>
                </a:cubicBezTo>
                <a:cubicBezTo>
                  <a:pt x="6" y="92"/>
                  <a:pt x="5" y="92"/>
                  <a:pt x="3" y="92"/>
                </a:cubicBezTo>
                <a:cubicBezTo>
                  <a:pt x="1" y="92"/>
                  <a:pt x="0" y="90"/>
                  <a:pt x="2" y="88"/>
                </a:cubicBezTo>
                <a:cubicBezTo>
                  <a:pt x="6" y="82"/>
                  <a:pt x="9" y="75"/>
                  <a:pt x="13" y="70"/>
                </a:cubicBezTo>
                <a:cubicBezTo>
                  <a:pt x="19" y="61"/>
                  <a:pt x="25" y="53"/>
                  <a:pt x="33" y="46"/>
                </a:cubicBezTo>
                <a:cubicBezTo>
                  <a:pt x="38" y="41"/>
                  <a:pt x="44" y="37"/>
                  <a:pt x="49" y="33"/>
                </a:cubicBezTo>
                <a:cubicBezTo>
                  <a:pt x="66" y="19"/>
                  <a:pt x="85" y="9"/>
                  <a:pt x="105" y="2"/>
                </a:cubicBezTo>
                <a:cubicBezTo>
                  <a:pt x="108" y="1"/>
                  <a:pt x="111" y="0"/>
                  <a:pt x="114" y="1"/>
                </a:cubicBezTo>
                <a:cubicBezTo>
                  <a:pt x="118" y="2"/>
                  <a:pt x="120" y="5"/>
                  <a:pt x="120" y="11"/>
                </a:cubicBezTo>
                <a:close/>
              </a:path>
            </a:pathLst>
          </a:custGeom>
          <a:solidFill>
            <a:srgbClr val="63AA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4" name="Freeform 59"/>
          <p:cNvSpPr/>
          <p:nvPr>
            <p:custDataLst>
              <p:tags r:id="rId10"/>
            </p:custDataLst>
          </p:nvPr>
        </p:nvSpPr>
        <p:spPr bwMode="auto">
          <a:xfrm>
            <a:off x="526356" y="3456409"/>
            <a:ext cx="30308" cy="28416"/>
          </a:xfrm>
          <a:custGeom>
            <a:avLst/>
            <a:gdLst>
              <a:gd name="T0" fmla="*/ 0 w 40"/>
              <a:gd name="T1" fmla="*/ 19 h 43"/>
              <a:gd name="T2" fmla="*/ 5 w 40"/>
              <a:gd name="T3" fmla="*/ 10 h 43"/>
              <a:gd name="T4" fmla="*/ 12 w 40"/>
              <a:gd name="T5" fmla="*/ 4 h 43"/>
              <a:gd name="T6" fmla="*/ 31 w 40"/>
              <a:gd name="T7" fmla="*/ 7 h 43"/>
              <a:gd name="T8" fmla="*/ 35 w 40"/>
              <a:gd name="T9" fmla="*/ 30 h 43"/>
              <a:gd name="T10" fmla="*/ 6 w 40"/>
              <a:gd name="T11" fmla="*/ 35 h 43"/>
              <a:gd name="T12" fmla="*/ 1 w 40"/>
              <a:gd name="T13" fmla="*/ 29 h 43"/>
              <a:gd name="T14" fmla="*/ 0 w 40"/>
              <a:gd name="T15" fmla="*/ 26 h 43"/>
              <a:gd name="T16" fmla="*/ 0 w 40"/>
              <a:gd name="T17" fmla="*/ 1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43">
                <a:moveTo>
                  <a:pt x="0" y="19"/>
                </a:moveTo>
                <a:cubicBezTo>
                  <a:pt x="1" y="16"/>
                  <a:pt x="3" y="13"/>
                  <a:pt x="5" y="10"/>
                </a:cubicBezTo>
                <a:cubicBezTo>
                  <a:pt x="7" y="8"/>
                  <a:pt x="10" y="6"/>
                  <a:pt x="12" y="4"/>
                </a:cubicBezTo>
                <a:cubicBezTo>
                  <a:pt x="19" y="0"/>
                  <a:pt x="26" y="2"/>
                  <a:pt x="31" y="7"/>
                </a:cubicBezTo>
                <a:cubicBezTo>
                  <a:pt x="37" y="13"/>
                  <a:pt x="40" y="22"/>
                  <a:pt x="35" y="30"/>
                </a:cubicBezTo>
                <a:cubicBezTo>
                  <a:pt x="29" y="40"/>
                  <a:pt x="15" y="43"/>
                  <a:pt x="6" y="35"/>
                </a:cubicBezTo>
                <a:cubicBezTo>
                  <a:pt x="4" y="34"/>
                  <a:pt x="3" y="31"/>
                  <a:pt x="1" y="29"/>
                </a:cubicBezTo>
                <a:cubicBezTo>
                  <a:pt x="1" y="28"/>
                  <a:pt x="0" y="27"/>
                  <a:pt x="0" y="26"/>
                </a:cubicBezTo>
                <a:cubicBezTo>
                  <a:pt x="0" y="24"/>
                  <a:pt x="0" y="21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5" name="Freeform 60"/>
          <p:cNvSpPr/>
          <p:nvPr>
            <p:custDataLst>
              <p:tags r:id="rId11"/>
            </p:custDataLst>
          </p:nvPr>
        </p:nvSpPr>
        <p:spPr bwMode="auto">
          <a:xfrm>
            <a:off x="674386" y="3573662"/>
            <a:ext cx="15952" cy="14622"/>
          </a:xfrm>
          <a:custGeom>
            <a:avLst/>
            <a:gdLst>
              <a:gd name="T0" fmla="*/ 7 w 21"/>
              <a:gd name="T1" fmla="*/ 22 h 22"/>
              <a:gd name="T2" fmla="*/ 7 w 21"/>
              <a:gd name="T3" fmla="*/ 22 h 22"/>
              <a:gd name="T4" fmla="*/ 1 w 21"/>
              <a:gd name="T5" fmla="*/ 12 h 22"/>
              <a:gd name="T6" fmla="*/ 8 w 21"/>
              <a:gd name="T7" fmla="*/ 2 h 22"/>
              <a:gd name="T8" fmla="*/ 20 w 21"/>
              <a:gd name="T9" fmla="*/ 4 h 22"/>
              <a:gd name="T10" fmla="*/ 21 w 21"/>
              <a:gd name="T11" fmla="*/ 7 h 22"/>
              <a:gd name="T12" fmla="*/ 20 w 21"/>
              <a:gd name="T13" fmla="*/ 17 h 22"/>
              <a:gd name="T14" fmla="*/ 16 w 21"/>
              <a:gd name="T15" fmla="*/ 20 h 22"/>
              <a:gd name="T16" fmla="*/ 13 w 21"/>
              <a:gd name="T17" fmla="*/ 22 h 22"/>
              <a:gd name="T18" fmla="*/ 7 w 21"/>
              <a:gd name="T19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22">
                <a:moveTo>
                  <a:pt x="7" y="22"/>
                </a:moveTo>
                <a:cubicBezTo>
                  <a:pt x="7" y="22"/>
                  <a:pt x="7" y="22"/>
                  <a:pt x="7" y="22"/>
                </a:cubicBezTo>
                <a:cubicBezTo>
                  <a:pt x="3" y="20"/>
                  <a:pt x="0" y="16"/>
                  <a:pt x="1" y="12"/>
                </a:cubicBezTo>
                <a:cubicBezTo>
                  <a:pt x="1" y="7"/>
                  <a:pt x="4" y="4"/>
                  <a:pt x="8" y="2"/>
                </a:cubicBezTo>
                <a:cubicBezTo>
                  <a:pt x="12" y="0"/>
                  <a:pt x="17" y="0"/>
                  <a:pt x="20" y="4"/>
                </a:cubicBezTo>
                <a:cubicBezTo>
                  <a:pt x="20" y="5"/>
                  <a:pt x="21" y="6"/>
                  <a:pt x="21" y="7"/>
                </a:cubicBezTo>
                <a:cubicBezTo>
                  <a:pt x="21" y="10"/>
                  <a:pt x="21" y="14"/>
                  <a:pt x="20" y="17"/>
                </a:cubicBezTo>
                <a:cubicBezTo>
                  <a:pt x="19" y="18"/>
                  <a:pt x="18" y="19"/>
                  <a:pt x="16" y="20"/>
                </a:cubicBezTo>
                <a:cubicBezTo>
                  <a:pt x="15" y="21"/>
                  <a:pt x="14" y="22"/>
                  <a:pt x="13" y="22"/>
                </a:cubicBezTo>
                <a:cubicBezTo>
                  <a:pt x="11" y="22"/>
                  <a:pt x="9" y="22"/>
                  <a:pt x="7" y="2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6" name="Freeform 61"/>
          <p:cNvSpPr/>
          <p:nvPr>
            <p:custDataLst>
              <p:tags r:id="rId12"/>
            </p:custDataLst>
          </p:nvPr>
        </p:nvSpPr>
        <p:spPr bwMode="auto">
          <a:xfrm>
            <a:off x="897070" y="3468273"/>
            <a:ext cx="31266" cy="2510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7" name="Freeform 62"/>
          <p:cNvSpPr/>
          <p:nvPr>
            <p:custDataLst>
              <p:tags r:id="rId13"/>
            </p:custDataLst>
          </p:nvPr>
        </p:nvSpPr>
        <p:spPr bwMode="auto">
          <a:xfrm>
            <a:off x="836453" y="3534762"/>
            <a:ext cx="31903" cy="25106"/>
          </a:xfrm>
          <a:custGeom>
            <a:avLst/>
            <a:gdLst>
              <a:gd name="T0" fmla="*/ 42 w 42"/>
              <a:gd name="T1" fmla="*/ 16 h 38"/>
              <a:gd name="T2" fmla="*/ 20 w 42"/>
              <a:gd name="T3" fmla="*/ 37 h 38"/>
              <a:gd name="T4" fmla="*/ 3 w 42"/>
              <a:gd name="T5" fmla="*/ 13 h 38"/>
              <a:gd name="T6" fmla="*/ 10 w 42"/>
              <a:gd name="T7" fmla="*/ 5 h 38"/>
              <a:gd name="T8" fmla="*/ 28 w 42"/>
              <a:gd name="T9" fmla="*/ 1 h 38"/>
              <a:gd name="T10" fmla="*/ 41 w 42"/>
              <a:gd name="T11" fmla="*/ 10 h 38"/>
              <a:gd name="T12" fmla="*/ 42 w 42"/>
              <a:gd name="T13" fmla="*/ 1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38">
                <a:moveTo>
                  <a:pt x="42" y="16"/>
                </a:moveTo>
                <a:cubicBezTo>
                  <a:pt x="42" y="25"/>
                  <a:pt x="32" y="38"/>
                  <a:pt x="20" y="37"/>
                </a:cubicBezTo>
                <a:cubicBezTo>
                  <a:pt x="9" y="36"/>
                  <a:pt x="0" y="25"/>
                  <a:pt x="3" y="13"/>
                </a:cubicBezTo>
                <a:cubicBezTo>
                  <a:pt x="4" y="10"/>
                  <a:pt x="7" y="7"/>
                  <a:pt x="10" y="5"/>
                </a:cubicBezTo>
                <a:cubicBezTo>
                  <a:pt x="15" y="2"/>
                  <a:pt x="21" y="0"/>
                  <a:pt x="28" y="1"/>
                </a:cubicBezTo>
                <a:cubicBezTo>
                  <a:pt x="33" y="1"/>
                  <a:pt x="38" y="4"/>
                  <a:pt x="41" y="10"/>
                </a:cubicBezTo>
                <a:cubicBezTo>
                  <a:pt x="41" y="11"/>
                  <a:pt x="42" y="14"/>
                  <a:pt x="42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8" name="Freeform 63"/>
          <p:cNvSpPr/>
          <p:nvPr>
            <p:custDataLst>
              <p:tags r:id="rId14"/>
            </p:custDataLst>
          </p:nvPr>
        </p:nvSpPr>
        <p:spPr bwMode="auto">
          <a:xfrm>
            <a:off x="743616" y="3392404"/>
            <a:ext cx="26479" cy="23174"/>
          </a:xfrm>
          <a:custGeom>
            <a:avLst/>
            <a:gdLst>
              <a:gd name="T0" fmla="*/ 16 w 35"/>
              <a:gd name="T1" fmla="*/ 34 h 35"/>
              <a:gd name="T2" fmla="*/ 1 w 35"/>
              <a:gd name="T3" fmla="*/ 21 h 35"/>
              <a:gd name="T4" fmla="*/ 1 w 35"/>
              <a:gd name="T5" fmla="*/ 19 h 35"/>
              <a:gd name="T6" fmla="*/ 16 w 35"/>
              <a:gd name="T7" fmla="*/ 2 h 35"/>
              <a:gd name="T8" fmla="*/ 34 w 35"/>
              <a:gd name="T9" fmla="*/ 16 h 35"/>
              <a:gd name="T10" fmla="*/ 16 w 35"/>
              <a:gd name="T11" fmla="*/ 3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" h="35">
                <a:moveTo>
                  <a:pt x="16" y="34"/>
                </a:moveTo>
                <a:cubicBezTo>
                  <a:pt x="7" y="35"/>
                  <a:pt x="2" y="29"/>
                  <a:pt x="1" y="21"/>
                </a:cubicBezTo>
                <a:cubicBezTo>
                  <a:pt x="1" y="21"/>
                  <a:pt x="0" y="20"/>
                  <a:pt x="1" y="19"/>
                </a:cubicBezTo>
                <a:cubicBezTo>
                  <a:pt x="1" y="11"/>
                  <a:pt x="8" y="3"/>
                  <a:pt x="16" y="2"/>
                </a:cubicBezTo>
                <a:cubicBezTo>
                  <a:pt x="24" y="0"/>
                  <a:pt x="33" y="7"/>
                  <a:pt x="34" y="16"/>
                </a:cubicBezTo>
                <a:cubicBezTo>
                  <a:pt x="35" y="26"/>
                  <a:pt x="26" y="34"/>
                  <a:pt x="16" y="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59" name="Freeform 64"/>
          <p:cNvSpPr/>
          <p:nvPr>
            <p:custDataLst>
              <p:tags r:id="rId15"/>
            </p:custDataLst>
          </p:nvPr>
        </p:nvSpPr>
        <p:spPr bwMode="auto">
          <a:xfrm>
            <a:off x="873462" y="3391851"/>
            <a:ext cx="16908" cy="12415"/>
          </a:xfrm>
          <a:custGeom>
            <a:avLst/>
            <a:gdLst>
              <a:gd name="T0" fmla="*/ 10 w 22"/>
              <a:gd name="T1" fmla="*/ 18 h 19"/>
              <a:gd name="T2" fmla="*/ 2 w 22"/>
              <a:gd name="T3" fmla="*/ 7 h 19"/>
              <a:gd name="T4" fmla="*/ 11 w 22"/>
              <a:gd name="T5" fmla="*/ 0 h 19"/>
              <a:gd name="T6" fmla="*/ 21 w 22"/>
              <a:gd name="T7" fmla="*/ 5 h 19"/>
              <a:gd name="T8" fmla="*/ 21 w 22"/>
              <a:gd name="T9" fmla="*/ 12 h 19"/>
              <a:gd name="T10" fmla="*/ 10 w 22"/>
              <a:gd name="T11" fmla="*/ 1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" h="19">
                <a:moveTo>
                  <a:pt x="10" y="18"/>
                </a:moveTo>
                <a:cubicBezTo>
                  <a:pt x="3" y="19"/>
                  <a:pt x="0" y="11"/>
                  <a:pt x="2" y="7"/>
                </a:cubicBezTo>
                <a:cubicBezTo>
                  <a:pt x="3" y="3"/>
                  <a:pt x="7" y="0"/>
                  <a:pt x="11" y="0"/>
                </a:cubicBezTo>
                <a:cubicBezTo>
                  <a:pt x="15" y="0"/>
                  <a:pt x="19" y="1"/>
                  <a:pt x="21" y="5"/>
                </a:cubicBezTo>
                <a:cubicBezTo>
                  <a:pt x="22" y="7"/>
                  <a:pt x="22" y="10"/>
                  <a:pt x="21" y="12"/>
                </a:cubicBezTo>
                <a:cubicBezTo>
                  <a:pt x="19" y="16"/>
                  <a:pt x="15" y="19"/>
                  <a:pt x="10" y="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0" name="Freeform 65"/>
          <p:cNvSpPr/>
          <p:nvPr>
            <p:custDataLst>
              <p:tags r:id="rId16"/>
            </p:custDataLst>
          </p:nvPr>
        </p:nvSpPr>
        <p:spPr bwMode="auto">
          <a:xfrm>
            <a:off x="520933" y="3463031"/>
            <a:ext cx="339130" cy="47452"/>
          </a:xfrm>
          <a:custGeom>
            <a:avLst/>
            <a:gdLst>
              <a:gd name="T0" fmla="*/ 120 w 446"/>
              <a:gd name="T1" fmla="*/ 72 h 72"/>
              <a:gd name="T2" fmla="*/ 79 w 446"/>
              <a:gd name="T3" fmla="*/ 70 h 72"/>
              <a:gd name="T4" fmla="*/ 43 w 446"/>
              <a:gd name="T5" fmla="*/ 65 h 72"/>
              <a:gd name="T6" fmla="*/ 12 w 446"/>
              <a:gd name="T7" fmla="*/ 57 h 72"/>
              <a:gd name="T8" fmla="*/ 4 w 446"/>
              <a:gd name="T9" fmla="*/ 54 h 72"/>
              <a:gd name="T10" fmla="*/ 2 w 446"/>
              <a:gd name="T11" fmla="*/ 52 h 72"/>
              <a:gd name="T12" fmla="*/ 2 w 446"/>
              <a:gd name="T13" fmla="*/ 47 h 72"/>
              <a:gd name="T14" fmla="*/ 5 w 446"/>
              <a:gd name="T15" fmla="*/ 46 h 72"/>
              <a:gd name="T16" fmla="*/ 6 w 446"/>
              <a:gd name="T17" fmla="*/ 46 h 72"/>
              <a:gd name="T18" fmla="*/ 53 w 446"/>
              <a:gd name="T19" fmla="*/ 59 h 72"/>
              <a:gd name="T20" fmla="*/ 81 w 446"/>
              <a:gd name="T21" fmla="*/ 62 h 72"/>
              <a:gd name="T22" fmla="*/ 122 w 446"/>
              <a:gd name="T23" fmla="*/ 64 h 72"/>
              <a:gd name="T24" fmla="*/ 152 w 446"/>
              <a:gd name="T25" fmla="*/ 62 h 72"/>
              <a:gd name="T26" fmla="*/ 177 w 446"/>
              <a:gd name="T27" fmla="*/ 61 h 72"/>
              <a:gd name="T28" fmla="*/ 206 w 446"/>
              <a:gd name="T29" fmla="*/ 59 h 72"/>
              <a:gd name="T30" fmla="*/ 222 w 446"/>
              <a:gd name="T31" fmla="*/ 58 h 72"/>
              <a:gd name="T32" fmla="*/ 237 w 446"/>
              <a:gd name="T33" fmla="*/ 57 h 72"/>
              <a:gd name="T34" fmla="*/ 263 w 446"/>
              <a:gd name="T35" fmla="*/ 54 h 72"/>
              <a:gd name="T36" fmla="*/ 283 w 446"/>
              <a:gd name="T37" fmla="*/ 51 h 72"/>
              <a:gd name="T38" fmla="*/ 324 w 446"/>
              <a:gd name="T39" fmla="*/ 43 h 72"/>
              <a:gd name="T40" fmla="*/ 363 w 446"/>
              <a:gd name="T41" fmla="*/ 32 h 72"/>
              <a:gd name="T42" fmla="*/ 422 w 446"/>
              <a:gd name="T43" fmla="*/ 9 h 72"/>
              <a:gd name="T44" fmla="*/ 440 w 446"/>
              <a:gd name="T45" fmla="*/ 1 h 72"/>
              <a:gd name="T46" fmla="*/ 445 w 446"/>
              <a:gd name="T47" fmla="*/ 2 h 72"/>
              <a:gd name="T48" fmla="*/ 444 w 446"/>
              <a:gd name="T49" fmla="*/ 7 h 72"/>
              <a:gd name="T50" fmla="*/ 438 w 446"/>
              <a:gd name="T51" fmla="*/ 10 h 72"/>
              <a:gd name="T52" fmla="*/ 381 w 446"/>
              <a:gd name="T53" fmla="*/ 35 h 72"/>
              <a:gd name="T54" fmla="*/ 307 w 446"/>
              <a:gd name="T55" fmla="*/ 55 h 72"/>
              <a:gd name="T56" fmla="*/ 266 w 446"/>
              <a:gd name="T57" fmla="*/ 62 h 72"/>
              <a:gd name="T58" fmla="*/ 239 w 446"/>
              <a:gd name="T59" fmla="*/ 65 h 72"/>
              <a:gd name="T60" fmla="*/ 207 w 446"/>
              <a:gd name="T61" fmla="*/ 67 h 72"/>
              <a:gd name="T62" fmla="*/ 192 w 446"/>
              <a:gd name="T63" fmla="*/ 68 h 72"/>
              <a:gd name="T64" fmla="*/ 161 w 446"/>
              <a:gd name="T65" fmla="*/ 70 h 72"/>
              <a:gd name="T66" fmla="*/ 149 w 446"/>
              <a:gd name="T67" fmla="*/ 71 h 72"/>
              <a:gd name="T68" fmla="*/ 120 w 446"/>
              <a:gd name="T6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6" h="72">
                <a:moveTo>
                  <a:pt x="120" y="72"/>
                </a:moveTo>
                <a:cubicBezTo>
                  <a:pt x="109" y="72"/>
                  <a:pt x="94" y="72"/>
                  <a:pt x="79" y="70"/>
                </a:cubicBezTo>
                <a:cubicBezTo>
                  <a:pt x="67" y="69"/>
                  <a:pt x="55" y="68"/>
                  <a:pt x="43" y="65"/>
                </a:cubicBezTo>
                <a:cubicBezTo>
                  <a:pt x="33" y="63"/>
                  <a:pt x="22" y="60"/>
                  <a:pt x="12" y="57"/>
                </a:cubicBezTo>
                <a:cubicBezTo>
                  <a:pt x="9" y="56"/>
                  <a:pt x="7" y="55"/>
                  <a:pt x="4" y="54"/>
                </a:cubicBezTo>
                <a:cubicBezTo>
                  <a:pt x="3" y="53"/>
                  <a:pt x="2" y="53"/>
                  <a:pt x="2" y="52"/>
                </a:cubicBezTo>
                <a:cubicBezTo>
                  <a:pt x="1" y="50"/>
                  <a:pt x="0" y="49"/>
                  <a:pt x="2" y="47"/>
                </a:cubicBezTo>
                <a:cubicBezTo>
                  <a:pt x="3" y="46"/>
                  <a:pt x="4" y="46"/>
                  <a:pt x="5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21" y="53"/>
                  <a:pt x="37" y="56"/>
                  <a:pt x="53" y="59"/>
                </a:cubicBezTo>
                <a:cubicBezTo>
                  <a:pt x="62" y="61"/>
                  <a:pt x="71" y="61"/>
                  <a:pt x="81" y="62"/>
                </a:cubicBezTo>
                <a:cubicBezTo>
                  <a:pt x="94" y="64"/>
                  <a:pt x="108" y="64"/>
                  <a:pt x="122" y="64"/>
                </a:cubicBezTo>
                <a:cubicBezTo>
                  <a:pt x="132" y="64"/>
                  <a:pt x="142" y="63"/>
                  <a:pt x="152" y="62"/>
                </a:cubicBezTo>
                <a:cubicBezTo>
                  <a:pt x="160" y="62"/>
                  <a:pt x="169" y="61"/>
                  <a:pt x="177" y="61"/>
                </a:cubicBezTo>
                <a:cubicBezTo>
                  <a:pt x="187" y="60"/>
                  <a:pt x="196" y="59"/>
                  <a:pt x="206" y="59"/>
                </a:cubicBezTo>
                <a:cubicBezTo>
                  <a:pt x="211" y="58"/>
                  <a:pt x="217" y="58"/>
                  <a:pt x="222" y="58"/>
                </a:cubicBezTo>
                <a:cubicBezTo>
                  <a:pt x="227" y="58"/>
                  <a:pt x="232" y="57"/>
                  <a:pt x="237" y="57"/>
                </a:cubicBezTo>
                <a:cubicBezTo>
                  <a:pt x="246" y="56"/>
                  <a:pt x="255" y="55"/>
                  <a:pt x="263" y="54"/>
                </a:cubicBezTo>
                <a:cubicBezTo>
                  <a:pt x="270" y="53"/>
                  <a:pt x="277" y="52"/>
                  <a:pt x="283" y="51"/>
                </a:cubicBezTo>
                <a:cubicBezTo>
                  <a:pt x="297" y="48"/>
                  <a:pt x="311" y="46"/>
                  <a:pt x="324" y="43"/>
                </a:cubicBezTo>
                <a:cubicBezTo>
                  <a:pt x="337" y="40"/>
                  <a:pt x="350" y="36"/>
                  <a:pt x="363" y="32"/>
                </a:cubicBezTo>
                <a:cubicBezTo>
                  <a:pt x="383" y="26"/>
                  <a:pt x="403" y="19"/>
                  <a:pt x="422" y="9"/>
                </a:cubicBezTo>
                <a:cubicBezTo>
                  <a:pt x="428" y="7"/>
                  <a:pt x="434" y="4"/>
                  <a:pt x="440" y="1"/>
                </a:cubicBezTo>
                <a:cubicBezTo>
                  <a:pt x="442" y="0"/>
                  <a:pt x="444" y="1"/>
                  <a:pt x="445" y="2"/>
                </a:cubicBezTo>
                <a:cubicBezTo>
                  <a:pt x="446" y="4"/>
                  <a:pt x="446" y="5"/>
                  <a:pt x="444" y="7"/>
                </a:cubicBezTo>
                <a:cubicBezTo>
                  <a:pt x="442" y="8"/>
                  <a:pt x="440" y="10"/>
                  <a:pt x="438" y="10"/>
                </a:cubicBezTo>
                <a:cubicBezTo>
                  <a:pt x="420" y="20"/>
                  <a:pt x="401" y="28"/>
                  <a:pt x="381" y="35"/>
                </a:cubicBezTo>
                <a:cubicBezTo>
                  <a:pt x="357" y="43"/>
                  <a:pt x="332" y="50"/>
                  <a:pt x="307" y="55"/>
                </a:cubicBezTo>
                <a:cubicBezTo>
                  <a:pt x="293" y="58"/>
                  <a:pt x="280" y="60"/>
                  <a:pt x="266" y="62"/>
                </a:cubicBezTo>
                <a:cubicBezTo>
                  <a:pt x="257" y="63"/>
                  <a:pt x="248" y="64"/>
                  <a:pt x="239" y="65"/>
                </a:cubicBezTo>
                <a:cubicBezTo>
                  <a:pt x="228" y="66"/>
                  <a:pt x="218" y="66"/>
                  <a:pt x="207" y="67"/>
                </a:cubicBezTo>
                <a:cubicBezTo>
                  <a:pt x="202" y="68"/>
                  <a:pt x="197" y="68"/>
                  <a:pt x="192" y="68"/>
                </a:cubicBezTo>
                <a:cubicBezTo>
                  <a:pt x="182" y="69"/>
                  <a:pt x="172" y="70"/>
                  <a:pt x="161" y="70"/>
                </a:cubicBezTo>
                <a:cubicBezTo>
                  <a:pt x="157" y="71"/>
                  <a:pt x="153" y="71"/>
                  <a:pt x="149" y="71"/>
                </a:cubicBezTo>
                <a:cubicBezTo>
                  <a:pt x="141" y="71"/>
                  <a:pt x="132" y="72"/>
                  <a:pt x="120" y="72"/>
                </a:cubicBezTo>
                <a:close/>
              </a:path>
            </a:pathLst>
          </a:custGeom>
          <a:solidFill>
            <a:srgbClr val="3F25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1" name="Freeform 61"/>
          <p:cNvSpPr/>
          <p:nvPr>
            <p:custDataLst>
              <p:tags r:id="rId17"/>
            </p:custDataLst>
          </p:nvPr>
        </p:nvSpPr>
        <p:spPr bwMode="auto">
          <a:xfrm>
            <a:off x="939602" y="3277115"/>
            <a:ext cx="23482" cy="1885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2" name="Freeform 61"/>
          <p:cNvSpPr/>
          <p:nvPr>
            <p:custDataLst>
              <p:tags r:id="rId18"/>
            </p:custDataLst>
          </p:nvPr>
        </p:nvSpPr>
        <p:spPr bwMode="auto">
          <a:xfrm>
            <a:off x="457356" y="3317464"/>
            <a:ext cx="31266" cy="2510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3" name="Freeform 61"/>
          <p:cNvSpPr/>
          <p:nvPr>
            <p:custDataLst>
              <p:tags r:id="rId19"/>
            </p:custDataLst>
          </p:nvPr>
        </p:nvSpPr>
        <p:spPr bwMode="auto">
          <a:xfrm>
            <a:off x="910393" y="3206239"/>
            <a:ext cx="31266" cy="2510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4" name="Freeform 61"/>
          <p:cNvSpPr/>
          <p:nvPr>
            <p:custDataLst>
              <p:tags r:id="rId20"/>
            </p:custDataLst>
          </p:nvPr>
        </p:nvSpPr>
        <p:spPr bwMode="auto">
          <a:xfrm>
            <a:off x="909265" y="3336628"/>
            <a:ext cx="31266" cy="2510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5" name="Freeform 61"/>
          <p:cNvSpPr/>
          <p:nvPr>
            <p:custDataLst>
              <p:tags r:id="rId21"/>
            </p:custDataLst>
          </p:nvPr>
        </p:nvSpPr>
        <p:spPr bwMode="auto">
          <a:xfrm>
            <a:off x="503958" y="3378365"/>
            <a:ext cx="21805" cy="1885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6" name="Freeform 61"/>
          <p:cNvSpPr/>
          <p:nvPr>
            <p:custDataLst>
              <p:tags r:id="rId22"/>
            </p:custDataLst>
          </p:nvPr>
        </p:nvSpPr>
        <p:spPr bwMode="auto">
          <a:xfrm>
            <a:off x="457705" y="3248074"/>
            <a:ext cx="21805" cy="1885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67" name="文本框 16"/>
          <p:cNvSpPr txBox="1"/>
          <p:nvPr>
            <p:custDataLst>
              <p:tags r:id="rId23"/>
            </p:custDataLst>
          </p:nvPr>
        </p:nvSpPr>
        <p:spPr>
          <a:xfrm>
            <a:off x="5379398" y="3078274"/>
            <a:ext cx="3307938" cy="1732004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2500" spc="18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幼圆" panose="02010509060101010101" charset="-122"/>
                <a:ea typeface="幼圆" panose="02010509060101010101" charset="-122"/>
                <a:sym typeface="+mn-ea"/>
              </a:rPr>
              <a:t>RQ2：数据采样是否提高了DLVD学习易受攻击模式的能力?</a:t>
            </a:r>
            <a:endParaRPr lang="en-US" altLang="zh-CN" sz="2500" spc="18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幼圆" panose="02010509060101010101" charset="-122"/>
              <a:ea typeface="幼圆" panose="02010509060101010101" charset="-122"/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24"/>
            </p:custDataLst>
          </p:nvPr>
        </p:nvSpPr>
        <p:spPr>
          <a:xfrm>
            <a:off x="4728034" y="3078274"/>
            <a:ext cx="504990" cy="3820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en-US" altLang="zh-CN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Freeform 54"/>
          <p:cNvSpPr/>
          <p:nvPr>
            <p:custDataLst>
              <p:tags r:id="rId25"/>
            </p:custDataLst>
          </p:nvPr>
        </p:nvSpPr>
        <p:spPr bwMode="auto">
          <a:xfrm>
            <a:off x="4882752" y="3420819"/>
            <a:ext cx="124102" cy="149531"/>
          </a:xfrm>
          <a:custGeom>
            <a:avLst/>
            <a:gdLst>
              <a:gd name="T0" fmla="*/ 146 w 163"/>
              <a:gd name="T1" fmla="*/ 0 h 227"/>
              <a:gd name="T2" fmla="*/ 152 w 163"/>
              <a:gd name="T3" fmla="*/ 1 h 227"/>
              <a:gd name="T4" fmla="*/ 157 w 163"/>
              <a:gd name="T5" fmla="*/ 10 h 227"/>
              <a:gd name="T6" fmla="*/ 150 w 163"/>
              <a:gd name="T7" fmla="*/ 24 h 227"/>
              <a:gd name="T8" fmla="*/ 129 w 163"/>
              <a:gd name="T9" fmla="*/ 49 h 227"/>
              <a:gd name="T10" fmla="*/ 116 w 163"/>
              <a:gd name="T11" fmla="*/ 61 h 227"/>
              <a:gd name="T12" fmla="*/ 92 w 163"/>
              <a:gd name="T13" fmla="*/ 84 h 227"/>
              <a:gd name="T14" fmla="*/ 81 w 163"/>
              <a:gd name="T15" fmla="*/ 93 h 227"/>
              <a:gd name="T16" fmla="*/ 30 w 163"/>
              <a:gd name="T17" fmla="*/ 131 h 227"/>
              <a:gd name="T18" fmla="*/ 30 w 163"/>
              <a:gd name="T19" fmla="*/ 131 h 227"/>
              <a:gd name="T20" fmla="*/ 28 w 163"/>
              <a:gd name="T21" fmla="*/ 133 h 227"/>
              <a:gd name="T22" fmla="*/ 30 w 163"/>
              <a:gd name="T23" fmla="*/ 133 h 227"/>
              <a:gd name="T24" fmla="*/ 63 w 163"/>
              <a:gd name="T25" fmla="*/ 148 h 227"/>
              <a:gd name="T26" fmla="*/ 96 w 163"/>
              <a:gd name="T27" fmla="*/ 169 h 227"/>
              <a:gd name="T28" fmla="*/ 117 w 163"/>
              <a:gd name="T29" fmla="*/ 178 h 227"/>
              <a:gd name="T30" fmla="*/ 155 w 163"/>
              <a:gd name="T31" fmla="*/ 204 h 227"/>
              <a:gd name="T32" fmla="*/ 160 w 163"/>
              <a:gd name="T33" fmla="*/ 213 h 227"/>
              <a:gd name="T34" fmla="*/ 156 w 163"/>
              <a:gd name="T35" fmla="*/ 225 h 227"/>
              <a:gd name="T36" fmla="*/ 144 w 163"/>
              <a:gd name="T37" fmla="*/ 226 h 227"/>
              <a:gd name="T38" fmla="*/ 104 w 163"/>
              <a:gd name="T39" fmla="*/ 214 h 227"/>
              <a:gd name="T40" fmla="*/ 59 w 163"/>
              <a:gd name="T41" fmla="*/ 190 h 227"/>
              <a:gd name="T42" fmla="*/ 30 w 163"/>
              <a:gd name="T43" fmla="*/ 165 h 227"/>
              <a:gd name="T44" fmla="*/ 10 w 163"/>
              <a:gd name="T45" fmla="*/ 145 h 227"/>
              <a:gd name="T46" fmla="*/ 4 w 163"/>
              <a:gd name="T47" fmla="*/ 140 h 227"/>
              <a:gd name="T48" fmla="*/ 2 w 163"/>
              <a:gd name="T49" fmla="*/ 139 h 227"/>
              <a:gd name="T50" fmla="*/ 2 w 163"/>
              <a:gd name="T51" fmla="*/ 134 h 227"/>
              <a:gd name="T52" fmla="*/ 5 w 163"/>
              <a:gd name="T53" fmla="*/ 131 h 227"/>
              <a:gd name="T54" fmla="*/ 16 w 163"/>
              <a:gd name="T55" fmla="*/ 121 h 227"/>
              <a:gd name="T56" fmla="*/ 20 w 163"/>
              <a:gd name="T57" fmla="*/ 115 h 227"/>
              <a:gd name="T58" fmla="*/ 38 w 163"/>
              <a:gd name="T59" fmla="*/ 84 h 227"/>
              <a:gd name="T60" fmla="*/ 58 w 163"/>
              <a:gd name="T61" fmla="*/ 58 h 227"/>
              <a:gd name="T62" fmla="*/ 72 w 163"/>
              <a:gd name="T63" fmla="*/ 44 h 227"/>
              <a:gd name="T64" fmla="*/ 115 w 163"/>
              <a:gd name="T65" fmla="*/ 10 h 227"/>
              <a:gd name="T66" fmla="*/ 140 w 163"/>
              <a:gd name="T67" fmla="*/ 0 h 227"/>
              <a:gd name="T68" fmla="*/ 146 w 163"/>
              <a:gd name="T69" fmla="*/ 0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3" h="227">
                <a:moveTo>
                  <a:pt x="146" y="0"/>
                </a:moveTo>
                <a:cubicBezTo>
                  <a:pt x="148" y="0"/>
                  <a:pt x="150" y="0"/>
                  <a:pt x="152" y="1"/>
                </a:cubicBezTo>
                <a:cubicBezTo>
                  <a:pt x="157" y="2"/>
                  <a:pt x="158" y="5"/>
                  <a:pt x="157" y="10"/>
                </a:cubicBezTo>
                <a:cubicBezTo>
                  <a:pt x="156" y="15"/>
                  <a:pt x="153" y="20"/>
                  <a:pt x="150" y="24"/>
                </a:cubicBezTo>
                <a:cubicBezTo>
                  <a:pt x="144" y="33"/>
                  <a:pt x="137" y="41"/>
                  <a:pt x="129" y="49"/>
                </a:cubicBezTo>
                <a:cubicBezTo>
                  <a:pt x="125" y="53"/>
                  <a:pt x="121" y="57"/>
                  <a:pt x="116" y="61"/>
                </a:cubicBezTo>
                <a:cubicBezTo>
                  <a:pt x="108" y="69"/>
                  <a:pt x="100" y="76"/>
                  <a:pt x="92" y="84"/>
                </a:cubicBezTo>
                <a:cubicBezTo>
                  <a:pt x="88" y="87"/>
                  <a:pt x="85" y="90"/>
                  <a:pt x="81" y="93"/>
                </a:cubicBezTo>
                <a:cubicBezTo>
                  <a:pt x="66" y="108"/>
                  <a:pt x="49" y="121"/>
                  <a:pt x="30" y="131"/>
                </a:cubicBezTo>
                <a:cubicBezTo>
                  <a:pt x="30" y="131"/>
                  <a:pt x="30" y="131"/>
                  <a:pt x="30" y="131"/>
                </a:cubicBezTo>
                <a:cubicBezTo>
                  <a:pt x="29" y="132"/>
                  <a:pt x="29" y="132"/>
                  <a:pt x="28" y="133"/>
                </a:cubicBezTo>
                <a:cubicBezTo>
                  <a:pt x="29" y="133"/>
                  <a:pt x="29" y="133"/>
                  <a:pt x="30" y="133"/>
                </a:cubicBezTo>
                <a:cubicBezTo>
                  <a:pt x="42" y="135"/>
                  <a:pt x="53" y="141"/>
                  <a:pt x="63" y="148"/>
                </a:cubicBezTo>
                <a:cubicBezTo>
                  <a:pt x="73" y="156"/>
                  <a:pt x="84" y="163"/>
                  <a:pt x="96" y="169"/>
                </a:cubicBezTo>
                <a:cubicBezTo>
                  <a:pt x="103" y="172"/>
                  <a:pt x="110" y="175"/>
                  <a:pt x="117" y="178"/>
                </a:cubicBezTo>
                <a:cubicBezTo>
                  <a:pt x="131" y="185"/>
                  <a:pt x="144" y="193"/>
                  <a:pt x="155" y="204"/>
                </a:cubicBezTo>
                <a:cubicBezTo>
                  <a:pt x="157" y="207"/>
                  <a:pt x="159" y="210"/>
                  <a:pt x="160" y="213"/>
                </a:cubicBezTo>
                <a:cubicBezTo>
                  <a:pt x="163" y="218"/>
                  <a:pt x="161" y="223"/>
                  <a:pt x="156" y="225"/>
                </a:cubicBezTo>
                <a:cubicBezTo>
                  <a:pt x="152" y="226"/>
                  <a:pt x="148" y="227"/>
                  <a:pt x="144" y="226"/>
                </a:cubicBezTo>
                <a:cubicBezTo>
                  <a:pt x="130" y="225"/>
                  <a:pt x="116" y="220"/>
                  <a:pt x="104" y="214"/>
                </a:cubicBezTo>
                <a:cubicBezTo>
                  <a:pt x="89" y="206"/>
                  <a:pt x="74" y="198"/>
                  <a:pt x="59" y="190"/>
                </a:cubicBezTo>
                <a:cubicBezTo>
                  <a:pt x="47" y="184"/>
                  <a:pt x="38" y="175"/>
                  <a:pt x="30" y="165"/>
                </a:cubicBezTo>
                <a:cubicBezTo>
                  <a:pt x="23" y="158"/>
                  <a:pt x="17" y="151"/>
                  <a:pt x="10" y="145"/>
                </a:cubicBezTo>
                <a:cubicBezTo>
                  <a:pt x="9" y="143"/>
                  <a:pt x="6" y="142"/>
                  <a:pt x="4" y="140"/>
                </a:cubicBezTo>
                <a:cubicBezTo>
                  <a:pt x="3" y="140"/>
                  <a:pt x="2" y="139"/>
                  <a:pt x="2" y="139"/>
                </a:cubicBezTo>
                <a:cubicBezTo>
                  <a:pt x="0" y="137"/>
                  <a:pt x="0" y="136"/>
                  <a:pt x="2" y="134"/>
                </a:cubicBezTo>
                <a:cubicBezTo>
                  <a:pt x="3" y="133"/>
                  <a:pt x="4" y="132"/>
                  <a:pt x="5" y="131"/>
                </a:cubicBezTo>
                <a:cubicBezTo>
                  <a:pt x="9" y="128"/>
                  <a:pt x="13" y="125"/>
                  <a:pt x="16" y="121"/>
                </a:cubicBezTo>
                <a:cubicBezTo>
                  <a:pt x="18" y="120"/>
                  <a:pt x="19" y="118"/>
                  <a:pt x="20" y="115"/>
                </a:cubicBezTo>
                <a:cubicBezTo>
                  <a:pt x="26" y="105"/>
                  <a:pt x="31" y="94"/>
                  <a:pt x="38" y="84"/>
                </a:cubicBezTo>
                <a:cubicBezTo>
                  <a:pt x="44" y="74"/>
                  <a:pt x="50" y="65"/>
                  <a:pt x="58" y="58"/>
                </a:cubicBezTo>
                <a:cubicBezTo>
                  <a:pt x="63" y="53"/>
                  <a:pt x="67" y="48"/>
                  <a:pt x="72" y="44"/>
                </a:cubicBezTo>
                <a:cubicBezTo>
                  <a:pt x="85" y="31"/>
                  <a:pt x="99" y="19"/>
                  <a:pt x="115" y="10"/>
                </a:cubicBezTo>
                <a:cubicBezTo>
                  <a:pt x="123" y="6"/>
                  <a:pt x="131" y="2"/>
                  <a:pt x="140" y="0"/>
                </a:cubicBezTo>
                <a:cubicBezTo>
                  <a:pt x="142" y="0"/>
                  <a:pt x="144" y="0"/>
                  <a:pt x="146" y="0"/>
                </a:cubicBezTo>
                <a:close/>
              </a:path>
            </a:pathLst>
          </a:custGeom>
          <a:solidFill>
            <a:srgbClr val="63AA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0" name="Freeform 55"/>
          <p:cNvSpPr/>
          <p:nvPr>
            <p:custDataLst>
              <p:tags r:id="rId26"/>
            </p:custDataLst>
          </p:nvPr>
        </p:nvSpPr>
        <p:spPr bwMode="auto">
          <a:xfrm>
            <a:off x="4816713" y="3425510"/>
            <a:ext cx="106556" cy="161946"/>
          </a:xfrm>
          <a:custGeom>
            <a:avLst/>
            <a:gdLst>
              <a:gd name="T0" fmla="*/ 126 w 140"/>
              <a:gd name="T1" fmla="*/ 0 h 246"/>
              <a:gd name="T2" fmla="*/ 138 w 140"/>
              <a:gd name="T3" fmla="*/ 14 h 246"/>
              <a:gd name="T4" fmla="*/ 129 w 140"/>
              <a:gd name="T5" fmla="*/ 30 h 246"/>
              <a:gd name="T6" fmla="*/ 99 w 140"/>
              <a:gd name="T7" fmla="*/ 62 h 246"/>
              <a:gd name="T8" fmla="*/ 77 w 140"/>
              <a:gd name="T9" fmla="*/ 81 h 246"/>
              <a:gd name="T10" fmla="*/ 42 w 140"/>
              <a:gd name="T11" fmla="*/ 105 h 246"/>
              <a:gd name="T12" fmla="*/ 19 w 140"/>
              <a:gd name="T13" fmla="*/ 117 h 246"/>
              <a:gd name="T14" fmla="*/ 18 w 140"/>
              <a:gd name="T15" fmla="*/ 118 h 246"/>
              <a:gd name="T16" fmla="*/ 19 w 140"/>
              <a:gd name="T17" fmla="*/ 119 h 246"/>
              <a:gd name="T18" fmla="*/ 43 w 140"/>
              <a:gd name="T19" fmla="*/ 133 h 246"/>
              <a:gd name="T20" fmla="*/ 56 w 140"/>
              <a:gd name="T21" fmla="*/ 146 h 246"/>
              <a:gd name="T22" fmla="*/ 90 w 140"/>
              <a:gd name="T23" fmla="*/ 179 h 246"/>
              <a:gd name="T24" fmla="*/ 111 w 140"/>
              <a:gd name="T25" fmla="*/ 198 h 246"/>
              <a:gd name="T26" fmla="*/ 132 w 140"/>
              <a:gd name="T27" fmla="*/ 226 h 246"/>
              <a:gd name="T28" fmla="*/ 135 w 140"/>
              <a:gd name="T29" fmla="*/ 236 h 246"/>
              <a:gd name="T30" fmla="*/ 126 w 140"/>
              <a:gd name="T31" fmla="*/ 245 h 246"/>
              <a:gd name="T32" fmla="*/ 111 w 140"/>
              <a:gd name="T33" fmla="*/ 241 h 246"/>
              <a:gd name="T34" fmla="*/ 79 w 140"/>
              <a:gd name="T35" fmla="*/ 222 h 246"/>
              <a:gd name="T36" fmla="*/ 61 w 140"/>
              <a:gd name="T37" fmla="*/ 205 h 246"/>
              <a:gd name="T38" fmla="*/ 44 w 140"/>
              <a:gd name="T39" fmla="*/ 186 h 246"/>
              <a:gd name="T40" fmla="*/ 23 w 140"/>
              <a:gd name="T41" fmla="*/ 159 h 246"/>
              <a:gd name="T42" fmla="*/ 11 w 140"/>
              <a:gd name="T43" fmla="*/ 139 h 246"/>
              <a:gd name="T44" fmla="*/ 2 w 140"/>
              <a:gd name="T45" fmla="*/ 124 h 246"/>
              <a:gd name="T46" fmla="*/ 4 w 140"/>
              <a:gd name="T47" fmla="*/ 115 h 246"/>
              <a:gd name="T48" fmla="*/ 16 w 140"/>
              <a:gd name="T49" fmla="*/ 104 h 246"/>
              <a:gd name="T50" fmla="*/ 58 w 140"/>
              <a:gd name="T51" fmla="*/ 54 h 246"/>
              <a:gd name="T52" fmla="*/ 89 w 140"/>
              <a:gd name="T53" fmla="*/ 21 h 246"/>
              <a:gd name="T54" fmla="*/ 101 w 140"/>
              <a:gd name="T55" fmla="*/ 11 h 246"/>
              <a:gd name="T56" fmla="*/ 123 w 140"/>
              <a:gd name="T57" fmla="*/ 0 h 246"/>
              <a:gd name="T58" fmla="*/ 126 w 140"/>
              <a:gd name="T59" fmla="*/ 0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40" h="246">
                <a:moveTo>
                  <a:pt x="126" y="0"/>
                </a:moveTo>
                <a:cubicBezTo>
                  <a:pt x="134" y="0"/>
                  <a:pt x="140" y="6"/>
                  <a:pt x="138" y="14"/>
                </a:cubicBezTo>
                <a:cubicBezTo>
                  <a:pt x="136" y="20"/>
                  <a:pt x="133" y="26"/>
                  <a:pt x="129" y="30"/>
                </a:cubicBezTo>
                <a:cubicBezTo>
                  <a:pt x="121" y="42"/>
                  <a:pt x="110" y="53"/>
                  <a:pt x="99" y="62"/>
                </a:cubicBezTo>
                <a:cubicBezTo>
                  <a:pt x="92" y="69"/>
                  <a:pt x="85" y="75"/>
                  <a:pt x="77" y="81"/>
                </a:cubicBezTo>
                <a:cubicBezTo>
                  <a:pt x="65" y="90"/>
                  <a:pt x="54" y="97"/>
                  <a:pt x="42" y="105"/>
                </a:cubicBezTo>
                <a:cubicBezTo>
                  <a:pt x="35" y="110"/>
                  <a:pt x="27" y="113"/>
                  <a:pt x="19" y="117"/>
                </a:cubicBezTo>
                <a:cubicBezTo>
                  <a:pt x="18" y="117"/>
                  <a:pt x="18" y="117"/>
                  <a:pt x="18" y="118"/>
                </a:cubicBezTo>
                <a:cubicBezTo>
                  <a:pt x="18" y="118"/>
                  <a:pt x="18" y="119"/>
                  <a:pt x="19" y="119"/>
                </a:cubicBezTo>
                <a:cubicBezTo>
                  <a:pt x="27" y="123"/>
                  <a:pt x="35" y="127"/>
                  <a:pt x="43" y="133"/>
                </a:cubicBezTo>
                <a:cubicBezTo>
                  <a:pt x="47" y="137"/>
                  <a:pt x="52" y="141"/>
                  <a:pt x="56" y="146"/>
                </a:cubicBezTo>
                <a:cubicBezTo>
                  <a:pt x="67" y="158"/>
                  <a:pt x="78" y="169"/>
                  <a:pt x="90" y="179"/>
                </a:cubicBezTo>
                <a:cubicBezTo>
                  <a:pt x="98" y="185"/>
                  <a:pt x="105" y="191"/>
                  <a:pt x="111" y="198"/>
                </a:cubicBezTo>
                <a:cubicBezTo>
                  <a:pt x="120" y="206"/>
                  <a:pt x="127" y="215"/>
                  <a:pt x="132" y="226"/>
                </a:cubicBezTo>
                <a:cubicBezTo>
                  <a:pt x="133" y="229"/>
                  <a:pt x="134" y="232"/>
                  <a:pt x="135" y="236"/>
                </a:cubicBezTo>
                <a:cubicBezTo>
                  <a:pt x="136" y="241"/>
                  <a:pt x="132" y="246"/>
                  <a:pt x="126" y="245"/>
                </a:cubicBezTo>
                <a:cubicBezTo>
                  <a:pt x="121" y="244"/>
                  <a:pt x="116" y="243"/>
                  <a:pt x="111" y="241"/>
                </a:cubicBezTo>
                <a:cubicBezTo>
                  <a:pt x="99" y="237"/>
                  <a:pt x="89" y="230"/>
                  <a:pt x="79" y="222"/>
                </a:cubicBezTo>
                <a:cubicBezTo>
                  <a:pt x="73" y="217"/>
                  <a:pt x="66" y="211"/>
                  <a:pt x="61" y="205"/>
                </a:cubicBezTo>
                <a:cubicBezTo>
                  <a:pt x="55" y="199"/>
                  <a:pt x="49" y="193"/>
                  <a:pt x="44" y="186"/>
                </a:cubicBezTo>
                <a:cubicBezTo>
                  <a:pt x="37" y="177"/>
                  <a:pt x="30" y="168"/>
                  <a:pt x="23" y="159"/>
                </a:cubicBezTo>
                <a:cubicBezTo>
                  <a:pt x="18" y="153"/>
                  <a:pt x="15" y="146"/>
                  <a:pt x="11" y="139"/>
                </a:cubicBezTo>
                <a:cubicBezTo>
                  <a:pt x="8" y="134"/>
                  <a:pt x="5" y="129"/>
                  <a:pt x="2" y="124"/>
                </a:cubicBezTo>
                <a:cubicBezTo>
                  <a:pt x="0" y="120"/>
                  <a:pt x="0" y="118"/>
                  <a:pt x="4" y="115"/>
                </a:cubicBezTo>
                <a:cubicBezTo>
                  <a:pt x="8" y="111"/>
                  <a:pt x="12" y="107"/>
                  <a:pt x="16" y="104"/>
                </a:cubicBezTo>
                <a:cubicBezTo>
                  <a:pt x="31" y="89"/>
                  <a:pt x="45" y="72"/>
                  <a:pt x="58" y="54"/>
                </a:cubicBezTo>
                <a:cubicBezTo>
                  <a:pt x="67" y="42"/>
                  <a:pt x="77" y="31"/>
                  <a:pt x="89" y="21"/>
                </a:cubicBezTo>
                <a:cubicBezTo>
                  <a:pt x="93" y="18"/>
                  <a:pt x="96" y="14"/>
                  <a:pt x="101" y="11"/>
                </a:cubicBezTo>
                <a:cubicBezTo>
                  <a:pt x="107" y="6"/>
                  <a:pt x="114" y="1"/>
                  <a:pt x="123" y="0"/>
                </a:cubicBezTo>
                <a:cubicBezTo>
                  <a:pt x="124" y="0"/>
                  <a:pt x="125" y="0"/>
                  <a:pt x="126" y="0"/>
                </a:cubicBezTo>
                <a:close/>
              </a:path>
            </a:pathLst>
          </a:custGeom>
          <a:solidFill>
            <a:srgbClr val="63AA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1" name="Freeform 56"/>
          <p:cNvSpPr/>
          <p:nvPr>
            <p:custDataLst>
              <p:tags r:id="rId27"/>
            </p:custDataLst>
          </p:nvPr>
        </p:nvSpPr>
        <p:spPr bwMode="auto">
          <a:xfrm>
            <a:off x="4974953" y="3410887"/>
            <a:ext cx="116128" cy="142358"/>
          </a:xfrm>
          <a:custGeom>
            <a:avLst/>
            <a:gdLst>
              <a:gd name="T0" fmla="*/ 20 w 153"/>
              <a:gd name="T1" fmla="*/ 139 h 216"/>
              <a:gd name="T2" fmla="*/ 29 w 153"/>
              <a:gd name="T3" fmla="*/ 140 h 216"/>
              <a:gd name="T4" fmla="*/ 62 w 153"/>
              <a:gd name="T5" fmla="*/ 149 h 216"/>
              <a:gd name="T6" fmla="*/ 97 w 153"/>
              <a:gd name="T7" fmla="*/ 163 h 216"/>
              <a:gd name="T8" fmla="*/ 130 w 153"/>
              <a:gd name="T9" fmla="*/ 180 h 216"/>
              <a:gd name="T10" fmla="*/ 150 w 153"/>
              <a:gd name="T11" fmla="*/ 203 h 216"/>
              <a:gd name="T12" fmla="*/ 143 w 153"/>
              <a:gd name="T13" fmla="*/ 215 h 216"/>
              <a:gd name="T14" fmla="*/ 134 w 153"/>
              <a:gd name="T15" fmla="*/ 215 h 216"/>
              <a:gd name="T16" fmla="*/ 95 w 153"/>
              <a:gd name="T17" fmla="*/ 205 h 216"/>
              <a:gd name="T18" fmla="*/ 32 w 153"/>
              <a:gd name="T19" fmla="*/ 169 h 216"/>
              <a:gd name="T20" fmla="*/ 24 w 153"/>
              <a:gd name="T21" fmla="*/ 162 h 216"/>
              <a:gd name="T22" fmla="*/ 9 w 153"/>
              <a:gd name="T23" fmla="*/ 149 h 216"/>
              <a:gd name="T24" fmla="*/ 3 w 153"/>
              <a:gd name="T25" fmla="*/ 144 h 216"/>
              <a:gd name="T26" fmla="*/ 3 w 153"/>
              <a:gd name="T27" fmla="*/ 137 h 216"/>
              <a:gd name="T28" fmla="*/ 14 w 153"/>
              <a:gd name="T29" fmla="*/ 124 h 216"/>
              <a:gd name="T30" fmla="*/ 41 w 153"/>
              <a:gd name="T31" fmla="*/ 74 h 216"/>
              <a:gd name="T32" fmla="*/ 57 w 153"/>
              <a:gd name="T33" fmla="*/ 54 h 216"/>
              <a:gd name="T34" fmla="*/ 88 w 153"/>
              <a:gd name="T35" fmla="*/ 22 h 216"/>
              <a:gd name="T36" fmla="*/ 110 w 153"/>
              <a:gd name="T37" fmla="*/ 5 h 216"/>
              <a:gd name="T38" fmla="*/ 116 w 153"/>
              <a:gd name="T39" fmla="*/ 2 h 216"/>
              <a:gd name="T40" fmla="*/ 123 w 153"/>
              <a:gd name="T41" fmla="*/ 6 h 216"/>
              <a:gd name="T42" fmla="*/ 123 w 153"/>
              <a:gd name="T43" fmla="*/ 14 h 216"/>
              <a:gd name="T44" fmla="*/ 115 w 153"/>
              <a:gd name="T45" fmla="*/ 38 h 216"/>
              <a:gd name="T46" fmla="*/ 96 w 153"/>
              <a:gd name="T47" fmla="*/ 69 h 216"/>
              <a:gd name="T48" fmla="*/ 68 w 153"/>
              <a:gd name="T49" fmla="*/ 101 h 216"/>
              <a:gd name="T50" fmla="*/ 54 w 153"/>
              <a:gd name="T51" fmla="*/ 115 h 216"/>
              <a:gd name="T52" fmla="*/ 22 w 153"/>
              <a:gd name="T53" fmla="*/ 137 h 216"/>
              <a:gd name="T54" fmla="*/ 21 w 153"/>
              <a:gd name="T55" fmla="*/ 138 h 216"/>
              <a:gd name="T56" fmla="*/ 20 w 153"/>
              <a:gd name="T57" fmla="*/ 139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53" h="216">
                <a:moveTo>
                  <a:pt x="20" y="139"/>
                </a:moveTo>
                <a:cubicBezTo>
                  <a:pt x="23" y="140"/>
                  <a:pt x="26" y="140"/>
                  <a:pt x="29" y="140"/>
                </a:cubicBezTo>
                <a:cubicBezTo>
                  <a:pt x="40" y="142"/>
                  <a:pt x="51" y="145"/>
                  <a:pt x="62" y="149"/>
                </a:cubicBezTo>
                <a:cubicBezTo>
                  <a:pt x="74" y="154"/>
                  <a:pt x="85" y="158"/>
                  <a:pt x="97" y="163"/>
                </a:cubicBezTo>
                <a:cubicBezTo>
                  <a:pt x="109" y="167"/>
                  <a:pt x="120" y="172"/>
                  <a:pt x="130" y="180"/>
                </a:cubicBezTo>
                <a:cubicBezTo>
                  <a:pt x="138" y="187"/>
                  <a:pt x="145" y="194"/>
                  <a:pt x="150" y="203"/>
                </a:cubicBezTo>
                <a:cubicBezTo>
                  <a:pt x="153" y="210"/>
                  <a:pt x="151" y="214"/>
                  <a:pt x="143" y="215"/>
                </a:cubicBezTo>
                <a:cubicBezTo>
                  <a:pt x="140" y="216"/>
                  <a:pt x="137" y="216"/>
                  <a:pt x="134" y="215"/>
                </a:cubicBezTo>
                <a:cubicBezTo>
                  <a:pt x="120" y="214"/>
                  <a:pt x="107" y="210"/>
                  <a:pt x="95" y="205"/>
                </a:cubicBezTo>
                <a:cubicBezTo>
                  <a:pt x="72" y="196"/>
                  <a:pt x="51" y="184"/>
                  <a:pt x="32" y="169"/>
                </a:cubicBezTo>
                <a:cubicBezTo>
                  <a:pt x="29" y="167"/>
                  <a:pt x="27" y="164"/>
                  <a:pt x="24" y="162"/>
                </a:cubicBezTo>
                <a:cubicBezTo>
                  <a:pt x="19" y="158"/>
                  <a:pt x="14" y="153"/>
                  <a:pt x="9" y="149"/>
                </a:cubicBezTo>
                <a:cubicBezTo>
                  <a:pt x="7" y="147"/>
                  <a:pt x="5" y="145"/>
                  <a:pt x="3" y="144"/>
                </a:cubicBezTo>
                <a:cubicBezTo>
                  <a:pt x="0" y="143"/>
                  <a:pt x="0" y="139"/>
                  <a:pt x="3" y="137"/>
                </a:cubicBezTo>
                <a:cubicBezTo>
                  <a:pt x="9" y="135"/>
                  <a:pt x="12" y="130"/>
                  <a:pt x="14" y="124"/>
                </a:cubicBezTo>
                <a:cubicBezTo>
                  <a:pt x="20" y="106"/>
                  <a:pt x="29" y="89"/>
                  <a:pt x="41" y="74"/>
                </a:cubicBezTo>
                <a:cubicBezTo>
                  <a:pt x="47" y="67"/>
                  <a:pt x="51" y="60"/>
                  <a:pt x="57" y="54"/>
                </a:cubicBezTo>
                <a:cubicBezTo>
                  <a:pt x="66" y="43"/>
                  <a:pt x="76" y="32"/>
                  <a:pt x="88" y="22"/>
                </a:cubicBezTo>
                <a:cubicBezTo>
                  <a:pt x="95" y="16"/>
                  <a:pt x="102" y="10"/>
                  <a:pt x="110" y="5"/>
                </a:cubicBezTo>
                <a:cubicBezTo>
                  <a:pt x="112" y="4"/>
                  <a:pt x="114" y="3"/>
                  <a:pt x="116" y="2"/>
                </a:cubicBezTo>
                <a:cubicBezTo>
                  <a:pt x="120" y="0"/>
                  <a:pt x="123" y="2"/>
                  <a:pt x="123" y="6"/>
                </a:cubicBezTo>
                <a:cubicBezTo>
                  <a:pt x="124" y="9"/>
                  <a:pt x="123" y="12"/>
                  <a:pt x="123" y="14"/>
                </a:cubicBezTo>
                <a:cubicBezTo>
                  <a:pt x="121" y="22"/>
                  <a:pt x="118" y="30"/>
                  <a:pt x="115" y="38"/>
                </a:cubicBezTo>
                <a:cubicBezTo>
                  <a:pt x="109" y="49"/>
                  <a:pt x="104" y="59"/>
                  <a:pt x="96" y="69"/>
                </a:cubicBezTo>
                <a:cubicBezTo>
                  <a:pt x="87" y="80"/>
                  <a:pt x="78" y="91"/>
                  <a:pt x="68" y="101"/>
                </a:cubicBezTo>
                <a:cubicBezTo>
                  <a:pt x="63" y="106"/>
                  <a:pt x="59" y="110"/>
                  <a:pt x="54" y="115"/>
                </a:cubicBezTo>
                <a:cubicBezTo>
                  <a:pt x="45" y="124"/>
                  <a:pt x="34" y="131"/>
                  <a:pt x="22" y="137"/>
                </a:cubicBezTo>
                <a:cubicBezTo>
                  <a:pt x="22" y="138"/>
                  <a:pt x="21" y="138"/>
                  <a:pt x="21" y="138"/>
                </a:cubicBezTo>
                <a:cubicBezTo>
                  <a:pt x="21" y="138"/>
                  <a:pt x="21" y="139"/>
                  <a:pt x="20" y="139"/>
                </a:cubicBezTo>
                <a:close/>
              </a:path>
            </a:pathLst>
          </a:custGeom>
          <a:solidFill>
            <a:srgbClr val="63AA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2" name="Freeform 57"/>
          <p:cNvSpPr/>
          <p:nvPr>
            <p:custDataLst>
              <p:tags r:id="rId28"/>
            </p:custDataLst>
          </p:nvPr>
        </p:nvSpPr>
        <p:spPr bwMode="auto">
          <a:xfrm>
            <a:off x="5055348" y="3405094"/>
            <a:ext cx="121551" cy="121115"/>
          </a:xfrm>
          <a:custGeom>
            <a:avLst/>
            <a:gdLst>
              <a:gd name="T0" fmla="*/ 25 w 160"/>
              <a:gd name="T1" fmla="*/ 123 h 184"/>
              <a:gd name="T2" fmla="*/ 28 w 160"/>
              <a:gd name="T3" fmla="*/ 123 h 184"/>
              <a:gd name="T4" fmla="*/ 61 w 160"/>
              <a:gd name="T5" fmla="*/ 123 h 184"/>
              <a:gd name="T6" fmla="*/ 99 w 160"/>
              <a:gd name="T7" fmla="*/ 131 h 184"/>
              <a:gd name="T8" fmla="*/ 145 w 160"/>
              <a:gd name="T9" fmla="*/ 159 h 184"/>
              <a:gd name="T10" fmla="*/ 156 w 160"/>
              <a:gd name="T11" fmla="*/ 169 h 184"/>
              <a:gd name="T12" fmla="*/ 154 w 160"/>
              <a:gd name="T13" fmla="*/ 179 h 184"/>
              <a:gd name="T14" fmla="*/ 151 w 160"/>
              <a:gd name="T15" fmla="*/ 180 h 184"/>
              <a:gd name="T16" fmla="*/ 120 w 160"/>
              <a:gd name="T17" fmla="*/ 182 h 184"/>
              <a:gd name="T18" fmla="*/ 92 w 160"/>
              <a:gd name="T19" fmla="*/ 173 h 184"/>
              <a:gd name="T20" fmla="*/ 53 w 160"/>
              <a:gd name="T21" fmla="*/ 154 h 184"/>
              <a:gd name="T22" fmla="*/ 38 w 160"/>
              <a:gd name="T23" fmla="*/ 145 h 184"/>
              <a:gd name="T24" fmla="*/ 9 w 160"/>
              <a:gd name="T25" fmla="*/ 133 h 184"/>
              <a:gd name="T26" fmla="*/ 4 w 160"/>
              <a:gd name="T27" fmla="*/ 132 h 184"/>
              <a:gd name="T28" fmla="*/ 2 w 160"/>
              <a:gd name="T29" fmla="*/ 126 h 184"/>
              <a:gd name="T30" fmla="*/ 7 w 160"/>
              <a:gd name="T31" fmla="*/ 118 h 184"/>
              <a:gd name="T32" fmla="*/ 16 w 160"/>
              <a:gd name="T33" fmla="*/ 105 h 184"/>
              <a:gd name="T34" fmla="*/ 36 w 160"/>
              <a:gd name="T35" fmla="*/ 60 h 184"/>
              <a:gd name="T36" fmla="*/ 51 w 160"/>
              <a:gd name="T37" fmla="*/ 33 h 184"/>
              <a:gd name="T38" fmla="*/ 85 w 160"/>
              <a:gd name="T39" fmla="*/ 4 h 184"/>
              <a:gd name="T40" fmla="*/ 94 w 160"/>
              <a:gd name="T41" fmla="*/ 1 h 184"/>
              <a:gd name="T42" fmla="*/ 102 w 160"/>
              <a:gd name="T43" fmla="*/ 8 h 184"/>
              <a:gd name="T44" fmla="*/ 98 w 160"/>
              <a:gd name="T45" fmla="*/ 20 h 184"/>
              <a:gd name="T46" fmla="*/ 83 w 160"/>
              <a:gd name="T47" fmla="*/ 49 h 184"/>
              <a:gd name="T48" fmla="*/ 73 w 160"/>
              <a:gd name="T49" fmla="*/ 66 h 184"/>
              <a:gd name="T50" fmla="*/ 51 w 160"/>
              <a:gd name="T51" fmla="*/ 95 h 184"/>
              <a:gd name="T52" fmla="*/ 38 w 160"/>
              <a:gd name="T53" fmla="*/ 111 h 184"/>
              <a:gd name="T54" fmla="*/ 28 w 160"/>
              <a:gd name="T55" fmla="*/ 119 h 184"/>
              <a:gd name="T56" fmla="*/ 24 w 160"/>
              <a:gd name="T57" fmla="*/ 122 h 184"/>
              <a:gd name="T58" fmla="*/ 25 w 160"/>
              <a:gd name="T59" fmla="*/ 123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60" h="184">
                <a:moveTo>
                  <a:pt x="25" y="123"/>
                </a:moveTo>
                <a:cubicBezTo>
                  <a:pt x="26" y="123"/>
                  <a:pt x="27" y="123"/>
                  <a:pt x="28" y="123"/>
                </a:cubicBezTo>
                <a:cubicBezTo>
                  <a:pt x="39" y="123"/>
                  <a:pt x="50" y="122"/>
                  <a:pt x="61" y="123"/>
                </a:cubicBezTo>
                <a:cubicBezTo>
                  <a:pt x="74" y="123"/>
                  <a:pt x="87" y="126"/>
                  <a:pt x="99" y="131"/>
                </a:cubicBezTo>
                <a:cubicBezTo>
                  <a:pt x="116" y="137"/>
                  <a:pt x="131" y="147"/>
                  <a:pt x="145" y="159"/>
                </a:cubicBezTo>
                <a:cubicBezTo>
                  <a:pt x="148" y="162"/>
                  <a:pt x="152" y="165"/>
                  <a:pt x="156" y="169"/>
                </a:cubicBezTo>
                <a:cubicBezTo>
                  <a:pt x="160" y="172"/>
                  <a:pt x="159" y="176"/>
                  <a:pt x="154" y="179"/>
                </a:cubicBezTo>
                <a:cubicBezTo>
                  <a:pt x="153" y="179"/>
                  <a:pt x="152" y="179"/>
                  <a:pt x="151" y="180"/>
                </a:cubicBezTo>
                <a:cubicBezTo>
                  <a:pt x="141" y="183"/>
                  <a:pt x="131" y="184"/>
                  <a:pt x="120" y="182"/>
                </a:cubicBezTo>
                <a:cubicBezTo>
                  <a:pt x="110" y="180"/>
                  <a:pt x="101" y="177"/>
                  <a:pt x="92" y="173"/>
                </a:cubicBezTo>
                <a:cubicBezTo>
                  <a:pt x="79" y="166"/>
                  <a:pt x="66" y="160"/>
                  <a:pt x="53" y="154"/>
                </a:cubicBezTo>
                <a:cubicBezTo>
                  <a:pt x="48" y="151"/>
                  <a:pt x="43" y="148"/>
                  <a:pt x="38" y="145"/>
                </a:cubicBezTo>
                <a:cubicBezTo>
                  <a:pt x="29" y="139"/>
                  <a:pt x="19" y="136"/>
                  <a:pt x="9" y="133"/>
                </a:cubicBezTo>
                <a:cubicBezTo>
                  <a:pt x="7" y="133"/>
                  <a:pt x="6" y="132"/>
                  <a:pt x="4" y="132"/>
                </a:cubicBezTo>
                <a:cubicBezTo>
                  <a:pt x="1" y="131"/>
                  <a:pt x="0" y="129"/>
                  <a:pt x="2" y="126"/>
                </a:cubicBezTo>
                <a:cubicBezTo>
                  <a:pt x="3" y="123"/>
                  <a:pt x="5" y="121"/>
                  <a:pt x="7" y="118"/>
                </a:cubicBezTo>
                <a:cubicBezTo>
                  <a:pt x="10" y="114"/>
                  <a:pt x="14" y="110"/>
                  <a:pt x="16" y="105"/>
                </a:cubicBezTo>
                <a:cubicBezTo>
                  <a:pt x="23" y="90"/>
                  <a:pt x="30" y="75"/>
                  <a:pt x="36" y="60"/>
                </a:cubicBezTo>
                <a:cubicBezTo>
                  <a:pt x="40" y="50"/>
                  <a:pt x="44" y="41"/>
                  <a:pt x="51" y="33"/>
                </a:cubicBezTo>
                <a:cubicBezTo>
                  <a:pt x="60" y="21"/>
                  <a:pt x="72" y="11"/>
                  <a:pt x="85" y="4"/>
                </a:cubicBezTo>
                <a:cubicBezTo>
                  <a:pt x="88" y="3"/>
                  <a:pt x="91" y="2"/>
                  <a:pt x="94" y="1"/>
                </a:cubicBezTo>
                <a:cubicBezTo>
                  <a:pt x="99" y="0"/>
                  <a:pt x="102" y="2"/>
                  <a:pt x="102" y="8"/>
                </a:cubicBezTo>
                <a:cubicBezTo>
                  <a:pt x="102" y="12"/>
                  <a:pt x="101" y="16"/>
                  <a:pt x="98" y="20"/>
                </a:cubicBezTo>
                <a:cubicBezTo>
                  <a:pt x="93" y="30"/>
                  <a:pt x="88" y="39"/>
                  <a:pt x="83" y="49"/>
                </a:cubicBezTo>
                <a:cubicBezTo>
                  <a:pt x="79" y="55"/>
                  <a:pt x="76" y="60"/>
                  <a:pt x="73" y="66"/>
                </a:cubicBezTo>
                <a:cubicBezTo>
                  <a:pt x="67" y="77"/>
                  <a:pt x="59" y="86"/>
                  <a:pt x="51" y="95"/>
                </a:cubicBezTo>
                <a:cubicBezTo>
                  <a:pt x="47" y="100"/>
                  <a:pt x="43" y="106"/>
                  <a:pt x="38" y="111"/>
                </a:cubicBezTo>
                <a:cubicBezTo>
                  <a:pt x="35" y="114"/>
                  <a:pt x="32" y="116"/>
                  <a:pt x="28" y="119"/>
                </a:cubicBezTo>
                <a:cubicBezTo>
                  <a:pt x="27" y="120"/>
                  <a:pt x="26" y="121"/>
                  <a:pt x="24" y="122"/>
                </a:cubicBezTo>
                <a:cubicBezTo>
                  <a:pt x="25" y="122"/>
                  <a:pt x="25" y="123"/>
                  <a:pt x="25" y="123"/>
                </a:cubicBezTo>
                <a:close/>
              </a:path>
            </a:pathLst>
          </a:custGeom>
          <a:solidFill>
            <a:srgbClr val="63AA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3" name="Freeform 58"/>
          <p:cNvSpPr/>
          <p:nvPr>
            <p:custDataLst>
              <p:tags r:id="rId29"/>
            </p:custDataLst>
          </p:nvPr>
        </p:nvSpPr>
        <p:spPr bwMode="auto">
          <a:xfrm>
            <a:off x="5119155" y="3408405"/>
            <a:ext cx="91243" cy="60419"/>
          </a:xfrm>
          <a:custGeom>
            <a:avLst/>
            <a:gdLst>
              <a:gd name="T0" fmla="*/ 120 w 120"/>
              <a:gd name="T1" fmla="*/ 11 h 92"/>
              <a:gd name="T2" fmla="*/ 117 w 120"/>
              <a:gd name="T3" fmla="*/ 18 h 92"/>
              <a:gd name="T4" fmla="*/ 91 w 120"/>
              <a:gd name="T5" fmla="*/ 46 h 92"/>
              <a:gd name="T6" fmla="*/ 65 w 120"/>
              <a:gd name="T7" fmla="*/ 65 h 92"/>
              <a:gd name="T8" fmla="*/ 30 w 120"/>
              <a:gd name="T9" fmla="*/ 84 h 92"/>
              <a:gd name="T10" fmla="*/ 8 w 120"/>
              <a:gd name="T11" fmla="*/ 92 h 92"/>
              <a:gd name="T12" fmla="*/ 3 w 120"/>
              <a:gd name="T13" fmla="*/ 92 h 92"/>
              <a:gd name="T14" fmla="*/ 2 w 120"/>
              <a:gd name="T15" fmla="*/ 88 h 92"/>
              <a:gd name="T16" fmla="*/ 13 w 120"/>
              <a:gd name="T17" fmla="*/ 70 h 92"/>
              <a:gd name="T18" fmla="*/ 33 w 120"/>
              <a:gd name="T19" fmla="*/ 46 h 92"/>
              <a:gd name="T20" fmla="*/ 49 w 120"/>
              <a:gd name="T21" fmla="*/ 33 h 92"/>
              <a:gd name="T22" fmla="*/ 105 w 120"/>
              <a:gd name="T23" fmla="*/ 2 h 92"/>
              <a:gd name="T24" fmla="*/ 114 w 120"/>
              <a:gd name="T25" fmla="*/ 1 h 92"/>
              <a:gd name="T26" fmla="*/ 120 w 120"/>
              <a:gd name="T27" fmla="*/ 11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20" h="92">
                <a:moveTo>
                  <a:pt x="120" y="11"/>
                </a:moveTo>
                <a:cubicBezTo>
                  <a:pt x="119" y="12"/>
                  <a:pt x="119" y="16"/>
                  <a:pt x="117" y="18"/>
                </a:cubicBezTo>
                <a:cubicBezTo>
                  <a:pt x="110" y="29"/>
                  <a:pt x="101" y="39"/>
                  <a:pt x="91" y="46"/>
                </a:cubicBezTo>
                <a:cubicBezTo>
                  <a:pt x="82" y="53"/>
                  <a:pt x="74" y="59"/>
                  <a:pt x="65" y="65"/>
                </a:cubicBezTo>
                <a:cubicBezTo>
                  <a:pt x="54" y="73"/>
                  <a:pt x="43" y="79"/>
                  <a:pt x="30" y="84"/>
                </a:cubicBezTo>
                <a:cubicBezTo>
                  <a:pt x="23" y="87"/>
                  <a:pt x="15" y="89"/>
                  <a:pt x="8" y="92"/>
                </a:cubicBezTo>
                <a:cubicBezTo>
                  <a:pt x="6" y="92"/>
                  <a:pt x="5" y="92"/>
                  <a:pt x="3" y="92"/>
                </a:cubicBezTo>
                <a:cubicBezTo>
                  <a:pt x="1" y="92"/>
                  <a:pt x="0" y="90"/>
                  <a:pt x="2" y="88"/>
                </a:cubicBezTo>
                <a:cubicBezTo>
                  <a:pt x="6" y="82"/>
                  <a:pt x="9" y="75"/>
                  <a:pt x="13" y="70"/>
                </a:cubicBezTo>
                <a:cubicBezTo>
                  <a:pt x="19" y="61"/>
                  <a:pt x="25" y="53"/>
                  <a:pt x="33" y="46"/>
                </a:cubicBezTo>
                <a:cubicBezTo>
                  <a:pt x="38" y="41"/>
                  <a:pt x="44" y="37"/>
                  <a:pt x="49" y="33"/>
                </a:cubicBezTo>
                <a:cubicBezTo>
                  <a:pt x="66" y="19"/>
                  <a:pt x="85" y="9"/>
                  <a:pt x="105" y="2"/>
                </a:cubicBezTo>
                <a:cubicBezTo>
                  <a:pt x="108" y="1"/>
                  <a:pt x="111" y="0"/>
                  <a:pt x="114" y="1"/>
                </a:cubicBezTo>
                <a:cubicBezTo>
                  <a:pt x="118" y="2"/>
                  <a:pt x="120" y="5"/>
                  <a:pt x="120" y="11"/>
                </a:cubicBezTo>
                <a:close/>
              </a:path>
            </a:pathLst>
          </a:custGeom>
          <a:solidFill>
            <a:srgbClr val="63AA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4" name="Freeform 59"/>
          <p:cNvSpPr/>
          <p:nvPr>
            <p:custDataLst>
              <p:tags r:id="rId30"/>
            </p:custDataLst>
          </p:nvPr>
        </p:nvSpPr>
        <p:spPr bwMode="auto">
          <a:xfrm>
            <a:off x="4796295" y="3456409"/>
            <a:ext cx="30308" cy="28416"/>
          </a:xfrm>
          <a:custGeom>
            <a:avLst/>
            <a:gdLst>
              <a:gd name="T0" fmla="*/ 0 w 40"/>
              <a:gd name="T1" fmla="*/ 19 h 43"/>
              <a:gd name="T2" fmla="*/ 5 w 40"/>
              <a:gd name="T3" fmla="*/ 10 h 43"/>
              <a:gd name="T4" fmla="*/ 12 w 40"/>
              <a:gd name="T5" fmla="*/ 4 h 43"/>
              <a:gd name="T6" fmla="*/ 31 w 40"/>
              <a:gd name="T7" fmla="*/ 7 h 43"/>
              <a:gd name="T8" fmla="*/ 35 w 40"/>
              <a:gd name="T9" fmla="*/ 30 h 43"/>
              <a:gd name="T10" fmla="*/ 6 w 40"/>
              <a:gd name="T11" fmla="*/ 35 h 43"/>
              <a:gd name="T12" fmla="*/ 1 w 40"/>
              <a:gd name="T13" fmla="*/ 29 h 43"/>
              <a:gd name="T14" fmla="*/ 0 w 40"/>
              <a:gd name="T15" fmla="*/ 26 h 43"/>
              <a:gd name="T16" fmla="*/ 0 w 40"/>
              <a:gd name="T17" fmla="*/ 1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" h="43">
                <a:moveTo>
                  <a:pt x="0" y="19"/>
                </a:moveTo>
                <a:cubicBezTo>
                  <a:pt x="1" y="16"/>
                  <a:pt x="3" y="13"/>
                  <a:pt x="5" y="10"/>
                </a:cubicBezTo>
                <a:cubicBezTo>
                  <a:pt x="7" y="8"/>
                  <a:pt x="10" y="6"/>
                  <a:pt x="12" y="4"/>
                </a:cubicBezTo>
                <a:cubicBezTo>
                  <a:pt x="19" y="0"/>
                  <a:pt x="26" y="2"/>
                  <a:pt x="31" y="7"/>
                </a:cubicBezTo>
                <a:cubicBezTo>
                  <a:pt x="37" y="13"/>
                  <a:pt x="40" y="22"/>
                  <a:pt x="35" y="30"/>
                </a:cubicBezTo>
                <a:cubicBezTo>
                  <a:pt x="29" y="40"/>
                  <a:pt x="15" y="43"/>
                  <a:pt x="6" y="35"/>
                </a:cubicBezTo>
                <a:cubicBezTo>
                  <a:pt x="4" y="34"/>
                  <a:pt x="3" y="31"/>
                  <a:pt x="1" y="29"/>
                </a:cubicBezTo>
                <a:cubicBezTo>
                  <a:pt x="1" y="28"/>
                  <a:pt x="0" y="27"/>
                  <a:pt x="0" y="26"/>
                </a:cubicBezTo>
                <a:cubicBezTo>
                  <a:pt x="0" y="24"/>
                  <a:pt x="0" y="21"/>
                  <a:pt x="0" y="1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5" name="Freeform 60"/>
          <p:cNvSpPr/>
          <p:nvPr>
            <p:custDataLst>
              <p:tags r:id="rId31"/>
            </p:custDataLst>
          </p:nvPr>
        </p:nvSpPr>
        <p:spPr bwMode="auto">
          <a:xfrm>
            <a:off x="4944325" y="3573662"/>
            <a:ext cx="15952" cy="14622"/>
          </a:xfrm>
          <a:custGeom>
            <a:avLst/>
            <a:gdLst>
              <a:gd name="T0" fmla="*/ 7 w 21"/>
              <a:gd name="T1" fmla="*/ 22 h 22"/>
              <a:gd name="T2" fmla="*/ 7 w 21"/>
              <a:gd name="T3" fmla="*/ 22 h 22"/>
              <a:gd name="T4" fmla="*/ 1 w 21"/>
              <a:gd name="T5" fmla="*/ 12 h 22"/>
              <a:gd name="T6" fmla="*/ 8 w 21"/>
              <a:gd name="T7" fmla="*/ 2 h 22"/>
              <a:gd name="T8" fmla="*/ 20 w 21"/>
              <a:gd name="T9" fmla="*/ 4 h 22"/>
              <a:gd name="T10" fmla="*/ 21 w 21"/>
              <a:gd name="T11" fmla="*/ 7 h 22"/>
              <a:gd name="T12" fmla="*/ 20 w 21"/>
              <a:gd name="T13" fmla="*/ 17 h 22"/>
              <a:gd name="T14" fmla="*/ 16 w 21"/>
              <a:gd name="T15" fmla="*/ 20 h 22"/>
              <a:gd name="T16" fmla="*/ 13 w 21"/>
              <a:gd name="T17" fmla="*/ 22 h 22"/>
              <a:gd name="T18" fmla="*/ 7 w 21"/>
              <a:gd name="T19" fmla="*/ 22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1" h="22">
                <a:moveTo>
                  <a:pt x="7" y="22"/>
                </a:moveTo>
                <a:cubicBezTo>
                  <a:pt x="7" y="22"/>
                  <a:pt x="7" y="22"/>
                  <a:pt x="7" y="22"/>
                </a:cubicBezTo>
                <a:cubicBezTo>
                  <a:pt x="3" y="20"/>
                  <a:pt x="0" y="16"/>
                  <a:pt x="1" y="12"/>
                </a:cubicBezTo>
                <a:cubicBezTo>
                  <a:pt x="1" y="7"/>
                  <a:pt x="4" y="4"/>
                  <a:pt x="8" y="2"/>
                </a:cubicBezTo>
                <a:cubicBezTo>
                  <a:pt x="12" y="0"/>
                  <a:pt x="17" y="0"/>
                  <a:pt x="20" y="4"/>
                </a:cubicBezTo>
                <a:cubicBezTo>
                  <a:pt x="20" y="5"/>
                  <a:pt x="21" y="6"/>
                  <a:pt x="21" y="7"/>
                </a:cubicBezTo>
                <a:cubicBezTo>
                  <a:pt x="21" y="10"/>
                  <a:pt x="21" y="14"/>
                  <a:pt x="20" y="17"/>
                </a:cubicBezTo>
                <a:cubicBezTo>
                  <a:pt x="19" y="18"/>
                  <a:pt x="18" y="19"/>
                  <a:pt x="16" y="20"/>
                </a:cubicBezTo>
                <a:cubicBezTo>
                  <a:pt x="15" y="21"/>
                  <a:pt x="14" y="22"/>
                  <a:pt x="13" y="22"/>
                </a:cubicBezTo>
                <a:cubicBezTo>
                  <a:pt x="11" y="22"/>
                  <a:pt x="9" y="22"/>
                  <a:pt x="7" y="2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6" name="Freeform 61"/>
          <p:cNvSpPr/>
          <p:nvPr>
            <p:custDataLst>
              <p:tags r:id="rId32"/>
            </p:custDataLst>
          </p:nvPr>
        </p:nvSpPr>
        <p:spPr bwMode="auto">
          <a:xfrm>
            <a:off x="5167009" y="3468273"/>
            <a:ext cx="31266" cy="2510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7" name="Freeform 62"/>
          <p:cNvSpPr/>
          <p:nvPr>
            <p:custDataLst>
              <p:tags r:id="rId33"/>
            </p:custDataLst>
          </p:nvPr>
        </p:nvSpPr>
        <p:spPr bwMode="auto">
          <a:xfrm>
            <a:off x="5106393" y="3534762"/>
            <a:ext cx="31903" cy="25106"/>
          </a:xfrm>
          <a:custGeom>
            <a:avLst/>
            <a:gdLst>
              <a:gd name="T0" fmla="*/ 42 w 42"/>
              <a:gd name="T1" fmla="*/ 16 h 38"/>
              <a:gd name="T2" fmla="*/ 20 w 42"/>
              <a:gd name="T3" fmla="*/ 37 h 38"/>
              <a:gd name="T4" fmla="*/ 3 w 42"/>
              <a:gd name="T5" fmla="*/ 13 h 38"/>
              <a:gd name="T6" fmla="*/ 10 w 42"/>
              <a:gd name="T7" fmla="*/ 5 h 38"/>
              <a:gd name="T8" fmla="*/ 28 w 42"/>
              <a:gd name="T9" fmla="*/ 1 h 38"/>
              <a:gd name="T10" fmla="*/ 41 w 42"/>
              <a:gd name="T11" fmla="*/ 10 h 38"/>
              <a:gd name="T12" fmla="*/ 42 w 42"/>
              <a:gd name="T13" fmla="*/ 16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38">
                <a:moveTo>
                  <a:pt x="42" y="16"/>
                </a:moveTo>
                <a:cubicBezTo>
                  <a:pt x="42" y="25"/>
                  <a:pt x="32" y="38"/>
                  <a:pt x="20" y="37"/>
                </a:cubicBezTo>
                <a:cubicBezTo>
                  <a:pt x="9" y="36"/>
                  <a:pt x="0" y="25"/>
                  <a:pt x="3" y="13"/>
                </a:cubicBezTo>
                <a:cubicBezTo>
                  <a:pt x="4" y="10"/>
                  <a:pt x="7" y="7"/>
                  <a:pt x="10" y="5"/>
                </a:cubicBezTo>
                <a:cubicBezTo>
                  <a:pt x="15" y="2"/>
                  <a:pt x="21" y="0"/>
                  <a:pt x="28" y="1"/>
                </a:cubicBezTo>
                <a:cubicBezTo>
                  <a:pt x="33" y="1"/>
                  <a:pt x="38" y="4"/>
                  <a:pt x="41" y="10"/>
                </a:cubicBezTo>
                <a:cubicBezTo>
                  <a:pt x="41" y="11"/>
                  <a:pt x="42" y="14"/>
                  <a:pt x="42" y="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8" name="Freeform 63"/>
          <p:cNvSpPr/>
          <p:nvPr>
            <p:custDataLst>
              <p:tags r:id="rId34"/>
            </p:custDataLst>
          </p:nvPr>
        </p:nvSpPr>
        <p:spPr bwMode="auto">
          <a:xfrm>
            <a:off x="5013555" y="3392404"/>
            <a:ext cx="26479" cy="23174"/>
          </a:xfrm>
          <a:custGeom>
            <a:avLst/>
            <a:gdLst>
              <a:gd name="T0" fmla="*/ 16 w 35"/>
              <a:gd name="T1" fmla="*/ 34 h 35"/>
              <a:gd name="T2" fmla="*/ 1 w 35"/>
              <a:gd name="T3" fmla="*/ 21 h 35"/>
              <a:gd name="T4" fmla="*/ 1 w 35"/>
              <a:gd name="T5" fmla="*/ 19 h 35"/>
              <a:gd name="T6" fmla="*/ 16 w 35"/>
              <a:gd name="T7" fmla="*/ 2 h 35"/>
              <a:gd name="T8" fmla="*/ 34 w 35"/>
              <a:gd name="T9" fmla="*/ 16 h 35"/>
              <a:gd name="T10" fmla="*/ 16 w 35"/>
              <a:gd name="T11" fmla="*/ 34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" h="35">
                <a:moveTo>
                  <a:pt x="16" y="34"/>
                </a:moveTo>
                <a:cubicBezTo>
                  <a:pt x="7" y="35"/>
                  <a:pt x="2" y="29"/>
                  <a:pt x="1" y="21"/>
                </a:cubicBezTo>
                <a:cubicBezTo>
                  <a:pt x="1" y="21"/>
                  <a:pt x="0" y="20"/>
                  <a:pt x="1" y="19"/>
                </a:cubicBezTo>
                <a:cubicBezTo>
                  <a:pt x="1" y="11"/>
                  <a:pt x="8" y="3"/>
                  <a:pt x="16" y="2"/>
                </a:cubicBezTo>
                <a:cubicBezTo>
                  <a:pt x="24" y="0"/>
                  <a:pt x="33" y="7"/>
                  <a:pt x="34" y="16"/>
                </a:cubicBezTo>
                <a:cubicBezTo>
                  <a:pt x="35" y="26"/>
                  <a:pt x="26" y="34"/>
                  <a:pt x="16" y="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79" name="Freeform 64"/>
          <p:cNvSpPr/>
          <p:nvPr>
            <p:custDataLst>
              <p:tags r:id="rId35"/>
            </p:custDataLst>
          </p:nvPr>
        </p:nvSpPr>
        <p:spPr bwMode="auto">
          <a:xfrm>
            <a:off x="5143401" y="3391851"/>
            <a:ext cx="16908" cy="12415"/>
          </a:xfrm>
          <a:custGeom>
            <a:avLst/>
            <a:gdLst>
              <a:gd name="T0" fmla="*/ 10 w 22"/>
              <a:gd name="T1" fmla="*/ 18 h 19"/>
              <a:gd name="T2" fmla="*/ 2 w 22"/>
              <a:gd name="T3" fmla="*/ 7 h 19"/>
              <a:gd name="T4" fmla="*/ 11 w 22"/>
              <a:gd name="T5" fmla="*/ 0 h 19"/>
              <a:gd name="T6" fmla="*/ 21 w 22"/>
              <a:gd name="T7" fmla="*/ 5 h 19"/>
              <a:gd name="T8" fmla="*/ 21 w 22"/>
              <a:gd name="T9" fmla="*/ 12 h 19"/>
              <a:gd name="T10" fmla="*/ 10 w 22"/>
              <a:gd name="T11" fmla="*/ 18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" h="19">
                <a:moveTo>
                  <a:pt x="10" y="18"/>
                </a:moveTo>
                <a:cubicBezTo>
                  <a:pt x="3" y="19"/>
                  <a:pt x="0" y="11"/>
                  <a:pt x="2" y="7"/>
                </a:cubicBezTo>
                <a:cubicBezTo>
                  <a:pt x="3" y="3"/>
                  <a:pt x="7" y="0"/>
                  <a:pt x="11" y="0"/>
                </a:cubicBezTo>
                <a:cubicBezTo>
                  <a:pt x="15" y="0"/>
                  <a:pt x="19" y="1"/>
                  <a:pt x="21" y="5"/>
                </a:cubicBezTo>
                <a:cubicBezTo>
                  <a:pt x="22" y="7"/>
                  <a:pt x="22" y="10"/>
                  <a:pt x="21" y="12"/>
                </a:cubicBezTo>
                <a:cubicBezTo>
                  <a:pt x="19" y="16"/>
                  <a:pt x="15" y="19"/>
                  <a:pt x="10" y="1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80" name="Freeform 65"/>
          <p:cNvSpPr/>
          <p:nvPr>
            <p:custDataLst>
              <p:tags r:id="rId36"/>
            </p:custDataLst>
          </p:nvPr>
        </p:nvSpPr>
        <p:spPr bwMode="auto">
          <a:xfrm>
            <a:off x="4790872" y="3463031"/>
            <a:ext cx="339130" cy="47452"/>
          </a:xfrm>
          <a:custGeom>
            <a:avLst/>
            <a:gdLst>
              <a:gd name="T0" fmla="*/ 120 w 446"/>
              <a:gd name="T1" fmla="*/ 72 h 72"/>
              <a:gd name="T2" fmla="*/ 79 w 446"/>
              <a:gd name="T3" fmla="*/ 70 h 72"/>
              <a:gd name="T4" fmla="*/ 43 w 446"/>
              <a:gd name="T5" fmla="*/ 65 h 72"/>
              <a:gd name="T6" fmla="*/ 12 w 446"/>
              <a:gd name="T7" fmla="*/ 57 h 72"/>
              <a:gd name="T8" fmla="*/ 4 w 446"/>
              <a:gd name="T9" fmla="*/ 54 h 72"/>
              <a:gd name="T10" fmla="*/ 2 w 446"/>
              <a:gd name="T11" fmla="*/ 52 h 72"/>
              <a:gd name="T12" fmla="*/ 2 w 446"/>
              <a:gd name="T13" fmla="*/ 47 h 72"/>
              <a:gd name="T14" fmla="*/ 5 w 446"/>
              <a:gd name="T15" fmla="*/ 46 h 72"/>
              <a:gd name="T16" fmla="*/ 6 w 446"/>
              <a:gd name="T17" fmla="*/ 46 h 72"/>
              <a:gd name="T18" fmla="*/ 53 w 446"/>
              <a:gd name="T19" fmla="*/ 59 h 72"/>
              <a:gd name="T20" fmla="*/ 81 w 446"/>
              <a:gd name="T21" fmla="*/ 62 h 72"/>
              <a:gd name="T22" fmla="*/ 122 w 446"/>
              <a:gd name="T23" fmla="*/ 64 h 72"/>
              <a:gd name="T24" fmla="*/ 152 w 446"/>
              <a:gd name="T25" fmla="*/ 62 h 72"/>
              <a:gd name="T26" fmla="*/ 177 w 446"/>
              <a:gd name="T27" fmla="*/ 61 h 72"/>
              <a:gd name="T28" fmla="*/ 206 w 446"/>
              <a:gd name="T29" fmla="*/ 59 h 72"/>
              <a:gd name="T30" fmla="*/ 222 w 446"/>
              <a:gd name="T31" fmla="*/ 58 h 72"/>
              <a:gd name="T32" fmla="*/ 237 w 446"/>
              <a:gd name="T33" fmla="*/ 57 h 72"/>
              <a:gd name="T34" fmla="*/ 263 w 446"/>
              <a:gd name="T35" fmla="*/ 54 h 72"/>
              <a:gd name="T36" fmla="*/ 283 w 446"/>
              <a:gd name="T37" fmla="*/ 51 h 72"/>
              <a:gd name="T38" fmla="*/ 324 w 446"/>
              <a:gd name="T39" fmla="*/ 43 h 72"/>
              <a:gd name="T40" fmla="*/ 363 w 446"/>
              <a:gd name="T41" fmla="*/ 32 h 72"/>
              <a:gd name="T42" fmla="*/ 422 w 446"/>
              <a:gd name="T43" fmla="*/ 9 h 72"/>
              <a:gd name="T44" fmla="*/ 440 w 446"/>
              <a:gd name="T45" fmla="*/ 1 h 72"/>
              <a:gd name="T46" fmla="*/ 445 w 446"/>
              <a:gd name="T47" fmla="*/ 2 h 72"/>
              <a:gd name="T48" fmla="*/ 444 w 446"/>
              <a:gd name="T49" fmla="*/ 7 h 72"/>
              <a:gd name="T50" fmla="*/ 438 w 446"/>
              <a:gd name="T51" fmla="*/ 10 h 72"/>
              <a:gd name="T52" fmla="*/ 381 w 446"/>
              <a:gd name="T53" fmla="*/ 35 h 72"/>
              <a:gd name="T54" fmla="*/ 307 w 446"/>
              <a:gd name="T55" fmla="*/ 55 h 72"/>
              <a:gd name="T56" fmla="*/ 266 w 446"/>
              <a:gd name="T57" fmla="*/ 62 h 72"/>
              <a:gd name="T58" fmla="*/ 239 w 446"/>
              <a:gd name="T59" fmla="*/ 65 h 72"/>
              <a:gd name="T60" fmla="*/ 207 w 446"/>
              <a:gd name="T61" fmla="*/ 67 h 72"/>
              <a:gd name="T62" fmla="*/ 192 w 446"/>
              <a:gd name="T63" fmla="*/ 68 h 72"/>
              <a:gd name="T64" fmla="*/ 161 w 446"/>
              <a:gd name="T65" fmla="*/ 70 h 72"/>
              <a:gd name="T66" fmla="*/ 149 w 446"/>
              <a:gd name="T67" fmla="*/ 71 h 72"/>
              <a:gd name="T68" fmla="*/ 120 w 446"/>
              <a:gd name="T69" fmla="*/ 72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46" h="72">
                <a:moveTo>
                  <a:pt x="120" y="72"/>
                </a:moveTo>
                <a:cubicBezTo>
                  <a:pt x="109" y="72"/>
                  <a:pt x="94" y="72"/>
                  <a:pt x="79" y="70"/>
                </a:cubicBezTo>
                <a:cubicBezTo>
                  <a:pt x="67" y="69"/>
                  <a:pt x="55" y="68"/>
                  <a:pt x="43" y="65"/>
                </a:cubicBezTo>
                <a:cubicBezTo>
                  <a:pt x="33" y="63"/>
                  <a:pt x="22" y="60"/>
                  <a:pt x="12" y="57"/>
                </a:cubicBezTo>
                <a:cubicBezTo>
                  <a:pt x="9" y="56"/>
                  <a:pt x="7" y="55"/>
                  <a:pt x="4" y="54"/>
                </a:cubicBezTo>
                <a:cubicBezTo>
                  <a:pt x="3" y="53"/>
                  <a:pt x="2" y="53"/>
                  <a:pt x="2" y="52"/>
                </a:cubicBezTo>
                <a:cubicBezTo>
                  <a:pt x="1" y="50"/>
                  <a:pt x="0" y="49"/>
                  <a:pt x="2" y="47"/>
                </a:cubicBezTo>
                <a:cubicBezTo>
                  <a:pt x="3" y="46"/>
                  <a:pt x="4" y="46"/>
                  <a:pt x="5" y="46"/>
                </a:cubicBezTo>
                <a:cubicBezTo>
                  <a:pt x="6" y="46"/>
                  <a:pt x="6" y="46"/>
                  <a:pt x="6" y="46"/>
                </a:cubicBezTo>
                <a:cubicBezTo>
                  <a:pt x="21" y="53"/>
                  <a:pt x="37" y="56"/>
                  <a:pt x="53" y="59"/>
                </a:cubicBezTo>
                <a:cubicBezTo>
                  <a:pt x="62" y="61"/>
                  <a:pt x="71" y="61"/>
                  <a:pt x="81" y="62"/>
                </a:cubicBezTo>
                <a:cubicBezTo>
                  <a:pt x="94" y="64"/>
                  <a:pt x="108" y="64"/>
                  <a:pt x="122" y="64"/>
                </a:cubicBezTo>
                <a:cubicBezTo>
                  <a:pt x="132" y="64"/>
                  <a:pt x="142" y="63"/>
                  <a:pt x="152" y="62"/>
                </a:cubicBezTo>
                <a:cubicBezTo>
                  <a:pt x="160" y="62"/>
                  <a:pt x="169" y="61"/>
                  <a:pt x="177" y="61"/>
                </a:cubicBezTo>
                <a:cubicBezTo>
                  <a:pt x="187" y="60"/>
                  <a:pt x="196" y="59"/>
                  <a:pt x="206" y="59"/>
                </a:cubicBezTo>
                <a:cubicBezTo>
                  <a:pt x="211" y="58"/>
                  <a:pt x="217" y="58"/>
                  <a:pt x="222" y="58"/>
                </a:cubicBezTo>
                <a:cubicBezTo>
                  <a:pt x="227" y="58"/>
                  <a:pt x="232" y="57"/>
                  <a:pt x="237" y="57"/>
                </a:cubicBezTo>
                <a:cubicBezTo>
                  <a:pt x="246" y="56"/>
                  <a:pt x="255" y="55"/>
                  <a:pt x="263" y="54"/>
                </a:cubicBezTo>
                <a:cubicBezTo>
                  <a:pt x="270" y="53"/>
                  <a:pt x="277" y="52"/>
                  <a:pt x="283" y="51"/>
                </a:cubicBezTo>
                <a:cubicBezTo>
                  <a:pt x="297" y="48"/>
                  <a:pt x="311" y="46"/>
                  <a:pt x="324" y="43"/>
                </a:cubicBezTo>
                <a:cubicBezTo>
                  <a:pt x="337" y="40"/>
                  <a:pt x="350" y="36"/>
                  <a:pt x="363" y="32"/>
                </a:cubicBezTo>
                <a:cubicBezTo>
                  <a:pt x="383" y="26"/>
                  <a:pt x="403" y="19"/>
                  <a:pt x="422" y="9"/>
                </a:cubicBezTo>
                <a:cubicBezTo>
                  <a:pt x="428" y="7"/>
                  <a:pt x="434" y="4"/>
                  <a:pt x="440" y="1"/>
                </a:cubicBezTo>
                <a:cubicBezTo>
                  <a:pt x="442" y="0"/>
                  <a:pt x="444" y="1"/>
                  <a:pt x="445" y="2"/>
                </a:cubicBezTo>
                <a:cubicBezTo>
                  <a:pt x="446" y="4"/>
                  <a:pt x="446" y="5"/>
                  <a:pt x="444" y="7"/>
                </a:cubicBezTo>
                <a:cubicBezTo>
                  <a:pt x="442" y="8"/>
                  <a:pt x="440" y="10"/>
                  <a:pt x="438" y="10"/>
                </a:cubicBezTo>
                <a:cubicBezTo>
                  <a:pt x="420" y="20"/>
                  <a:pt x="401" y="28"/>
                  <a:pt x="381" y="35"/>
                </a:cubicBezTo>
                <a:cubicBezTo>
                  <a:pt x="357" y="43"/>
                  <a:pt x="332" y="50"/>
                  <a:pt x="307" y="55"/>
                </a:cubicBezTo>
                <a:cubicBezTo>
                  <a:pt x="293" y="58"/>
                  <a:pt x="280" y="60"/>
                  <a:pt x="266" y="62"/>
                </a:cubicBezTo>
                <a:cubicBezTo>
                  <a:pt x="257" y="63"/>
                  <a:pt x="248" y="64"/>
                  <a:pt x="239" y="65"/>
                </a:cubicBezTo>
                <a:cubicBezTo>
                  <a:pt x="228" y="66"/>
                  <a:pt x="218" y="66"/>
                  <a:pt x="207" y="67"/>
                </a:cubicBezTo>
                <a:cubicBezTo>
                  <a:pt x="202" y="68"/>
                  <a:pt x="197" y="68"/>
                  <a:pt x="192" y="68"/>
                </a:cubicBezTo>
                <a:cubicBezTo>
                  <a:pt x="182" y="69"/>
                  <a:pt x="172" y="70"/>
                  <a:pt x="161" y="70"/>
                </a:cubicBezTo>
                <a:cubicBezTo>
                  <a:pt x="157" y="71"/>
                  <a:pt x="153" y="71"/>
                  <a:pt x="149" y="71"/>
                </a:cubicBezTo>
                <a:cubicBezTo>
                  <a:pt x="141" y="71"/>
                  <a:pt x="132" y="72"/>
                  <a:pt x="120" y="72"/>
                </a:cubicBezTo>
                <a:close/>
              </a:path>
            </a:pathLst>
          </a:custGeom>
          <a:solidFill>
            <a:srgbClr val="3F251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81" name="Freeform 61"/>
          <p:cNvSpPr/>
          <p:nvPr>
            <p:custDataLst>
              <p:tags r:id="rId37"/>
            </p:custDataLst>
          </p:nvPr>
        </p:nvSpPr>
        <p:spPr bwMode="auto">
          <a:xfrm>
            <a:off x="5209542" y="3277115"/>
            <a:ext cx="23482" cy="1885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82" name="Freeform 61"/>
          <p:cNvSpPr/>
          <p:nvPr>
            <p:custDataLst>
              <p:tags r:id="rId38"/>
            </p:custDataLst>
          </p:nvPr>
        </p:nvSpPr>
        <p:spPr bwMode="auto">
          <a:xfrm>
            <a:off x="4727295" y="3317464"/>
            <a:ext cx="31266" cy="2510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83" name="Freeform 61"/>
          <p:cNvSpPr/>
          <p:nvPr>
            <p:custDataLst>
              <p:tags r:id="rId39"/>
            </p:custDataLst>
          </p:nvPr>
        </p:nvSpPr>
        <p:spPr bwMode="auto">
          <a:xfrm>
            <a:off x="5180332" y="3206239"/>
            <a:ext cx="31266" cy="2510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84" name="Freeform 61"/>
          <p:cNvSpPr/>
          <p:nvPr>
            <p:custDataLst>
              <p:tags r:id="rId40"/>
            </p:custDataLst>
          </p:nvPr>
        </p:nvSpPr>
        <p:spPr bwMode="auto">
          <a:xfrm>
            <a:off x="5179204" y="3336628"/>
            <a:ext cx="31266" cy="2510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85" name="Freeform 61"/>
          <p:cNvSpPr/>
          <p:nvPr>
            <p:custDataLst>
              <p:tags r:id="rId41"/>
            </p:custDataLst>
          </p:nvPr>
        </p:nvSpPr>
        <p:spPr bwMode="auto">
          <a:xfrm>
            <a:off x="4773897" y="3378365"/>
            <a:ext cx="21805" cy="1885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86" name="Freeform 61"/>
          <p:cNvSpPr/>
          <p:nvPr>
            <p:custDataLst>
              <p:tags r:id="rId42"/>
            </p:custDataLst>
          </p:nvPr>
        </p:nvSpPr>
        <p:spPr bwMode="auto">
          <a:xfrm>
            <a:off x="4727646" y="3248074"/>
            <a:ext cx="21805" cy="18856"/>
          </a:xfrm>
          <a:custGeom>
            <a:avLst/>
            <a:gdLst>
              <a:gd name="T0" fmla="*/ 18 w 41"/>
              <a:gd name="T1" fmla="*/ 38 h 38"/>
              <a:gd name="T2" fmla="*/ 0 w 41"/>
              <a:gd name="T3" fmla="*/ 20 h 38"/>
              <a:gd name="T4" fmla="*/ 7 w 41"/>
              <a:gd name="T5" fmla="*/ 5 h 38"/>
              <a:gd name="T6" fmla="*/ 31 w 41"/>
              <a:gd name="T7" fmla="*/ 3 h 38"/>
              <a:gd name="T8" fmla="*/ 39 w 41"/>
              <a:gd name="T9" fmla="*/ 20 h 38"/>
              <a:gd name="T10" fmla="*/ 26 w 41"/>
              <a:gd name="T11" fmla="*/ 36 h 38"/>
              <a:gd name="T12" fmla="*/ 18 w 41"/>
              <a:gd name="T13" fmla="*/ 38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" h="38">
                <a:moveTo>
                  <a:pt x="18" y="38"/>
                </a:moveTo>
                <a:cubicBezTo>
                  <a:pt x="8" y="38"/>
                  <a:pt x="0" y="30"/>
                  <a:pt x="0" y="20"/>
                </a:cubicBezTo>
                <a:cubicBezTo>
                  <a:pt x="0" y="14"/>
                  <a:pt x="2" y="9"/>
                  <a:pt x="7" y="5"/>
                </a:cubicBezTo>
                <a:cubicBezTo>
                  <a:pt x="15" y="0"/>
                  <a:pt x="22" y="0"/>
                  <a:pt x="31" y="3"/>
                </a:cubicBezTo>
                <a:cubicBezTo>
                  <a:pt x="37" y="5"/>
                  <a:pt x="41" y="14"/>
                  <a:pt x="39" y="20"/>
                </a:cubicBezTo>
                <a:cubicBezTo>
                  <a:pt x="37" y="27"/>
                  <a:pt x="33" y="33"/>
                  <a:pt x="26" y="36"/>
                </a:cubicBezTo>
                <a:cubicBezTo>
                  <a:pt x="24" y="37"/>
                  <a:pt x="21" y="37"/>
                  <a:pt x="18" y="38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grpSp>
        <p:nvGrpSpPr>
          <p:cNvPr id="9" name="组合 8"/>
          <p:cNvGrpSpPr/>
          <p:nvPr>
            <p:custDataLst>
              <p:tags r:id="rId43"/>
            </p:custDataLst>
          </p:nvPr>
        </p:nvGrpSpPr>
        <p:grpSpPr>
          <a:xfrm>
            <a:off x="504190" y="985520"/>
            <a:ext cx="8108950" cy="1720215"/>
            <a:chOff x="794" y="1552"/>
            <a:chExt cx="12770" cy="2709"/>
          </a:xfrm>
        </p:grpSpPr>
        <p:sp>
          <p:nvSpPr>
            <p:cNvPr id="4" name="圆角矩形 3"/>
            <p:cNvSpPr/>
            <p:nvPr>
              <p:custDataLst>
                <p:tags r:id="rId44"/>
              </p:custDataLst>
            </p:nvPr>
          </p:nvSpPr>
          <p:spPr>
            <a:xfrm>
              <a:off x="977" y="1760"/>
              <a:ext cx="12390" cy="2311"/>
            </a:xfrm>
            <a:prstGeom prst="roundRect">
              <a:avLst>
                <a:gd name="adj" fmla="val 0"/>
              </a:avLst>
            </a:prstGeom>
            <a:noFill/>
            <a:ln w="15875" cmpd="sng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3" name="组合 2"/>
            <p:cNvGrpSpPr/>
            <p:nvPr>
              <p:custDataLst>
                <p:tags r:id="rId45"/>
              </p:custDataLst>
            </p:nvPr>
          </p:nvGrpSpPr>
          <p:grpSpPr>
            <a:xfrm>
              <a:off x="794" y="1552"/>
              <a:ext cx="716" cy="400"/>
              <a:chOff x="6137" y="3704"/>
              <a:chExt cx="716" cy="400"/>
            </a:xfrm>
          </p:grpSpPr>
          <p:sp>
            <p:nvSpPr>
              <p:cNvPr id="7" name="菱形 6"/>
              <p:cNvSpPr/>
              <p:nvPr>
                <p:custDataLst>
                  <p:tags r:id="rId46"/>
                </p:custDataLst>
              </p:nvPr>
            </p:nvSpPr>
            <p:spPr>
              <a:xfrm>
                <a:off x="6137" y="3704"/>
                <a:ext cx="400" cy="4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菱形 7"/>
              <p:cNvSpPr/>
              <p:nvPr>
                <p:custDataLst>
                  <p:tags r:id="rId47"/>
                </p:custDataLst>
              </p:nvPr>
            </p:nvSpPr>
            <p:spPr>
              <a:xfrm>
                <a:off x="6453" y="3704"/>
                <a:ext cx="400" cy="400"/>
              </a:xfrm>
              <a:prstGeom prst="diamon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6" name="组合 5"/>
            <p:cNvGrpSpPr/>
            <p:nvPr>
              <p:custDataLst>
                <p:tags r:id="rId48"/>
              </p:custDataLst>
            </p:nvPr>
          </p:nvGrpSpPr>
          <p:grpSpPr>
            <a:xfrm>
              <a:off x="794" y="3861"/>
              <a:ext cx="716" cy="400"/>
              <a:chOff x="6137" y="3704"/>
              <a:chExt cx="716" cy="400"/>
            </a:xfrm>
          </p:grpSpPr>
          <p:sp>
            <p:nvSpPr>
              <p:cNvPr id="10" name="菱形 9"/>
              <p:cNvSpPr/>
              <p:nvPr>
                <p:custDataLst>
                  <p:tags r:id="rId49"/>
                </p:custDataLst>
              </p:nvPr>
            </p:nvSpPr>
            <p:spPr>
              <a:xfrm>
                <a:off x="6137" y="3704"/>
                <a:ext cx="400" cy="4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4" name="菱形 13"/>
              <p:cNvSpPr/>
              <p:nvPr>
                <p:custDataLst>
                  <p:tags r:id="rId50"/>
                </p:custDataLst>
              </p:nvPr>
            </p:nvSpPr>
            <p:spPr>
              <a:xfrm>
                <a:off x="6453" y="3704"/>
                <a:ext cx="400" cy="400"/>
              </a:xfrm>
              <a:prstGeom prst="diamon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>
              <p:custDataLst>
                <p:tags r:id="rId51"/>
              </p:custDataLst>
            </p:nvPr>
          </p:nvGrpSpPr>
          <p:grpSpPr>
            <a:xfrm flipH="1">
              <a:off x="12848" y="3861"/>
              <a:ext cx="716" cy="400"/>
              <a:chOff x="6137" y="3704"/>
              <a:chExt cx="716" cy="400"/>
            </a:xfrm>
          </p:grpSpPr>
          <p:sp>
            <p:nvSpPr>
              <p:cNvPr id="19" name="菱形 18"/>
              <p:cNvSpPr/>
              <p:nvPr>
                <p:custDataLst>
                  <p:tags r:id="rId52"/>
                </p:custDataLst>
              </p:nvPr>
            </p:nvSpPr>
            <p:spPr>
              <a:xfrm>
                <a:off x="6137" y="3704"/>
                <a:ext cx="400" cy="4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菱形 19"/>
              <p:cNvSpPr/>
              <p:nvPr>
                <p:custDataLst>
                  <p:tags r:id="rId53"/>
                </p:custDataLst>
              </p:nvPr>
            </p:nvSpPr>
            <p:spPr>
              <a:xfrm>
                <a:off x="6453" y="3704"/>
                <a:ext cx="400" cy="400"/>
              </a:xfrm>
              <a:prstGeom prst="diamon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>
              <p:custDataLst>
                <p:tags r:id="rId54"/>
              </p:custDataLst>
            </p:nvPr>
          </p:nvGrpSpPr>
          <p:grpSpPr>
            <a:xfrm flipH="1">
              <a:off x="12848" y="1573"/>
              <a:ext cx="716" cy="400"/>
              <a:chOff x="6137" y="3704"/>
              <a:chExt cx="716" cy="400"/>
            </a:xfrm>
          </p:grpSpPr>
          <p:sp>
            <p:nvSpPr>
              <p:cNvPr id="22" name="菱形 21"/>
              <p:cNvSpPr/>
              <p:nvPr>
                <p:custDataLst>
                  <p:tags r:id="rId55"/>
                </p:custDataLst>
              </p:nvPr>
            </p:nvSpPr>
            <p:spPr>
              <a:xfrm>
                <a:off x="6137" y="3704"/>
                <a:ext cx="400" cy="400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3" name="菱形 22"/>
              <p:cNvSpPr/>
              <p:nvPr>
                <p:custDataLst>
                  <p:tags r:id="rId56"/>
                </p:custDataLst>
              </p:nvPr>
            </p:nvSpPr>
            <p:spPr>
              <a:xfrm>
                <a:off x="6453" y="3704"/>
                <a:ext cx="400" cy="400"/>
              </a:xfrm>
              <a:prstGeom prst="diamon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11" name="Title 6"/>
          <p:cNvSpPr txBox="1"/>
          <p:nvPr>
            <p:custDataLst>
              <p:tags r:id="rId57"/>
            </p:custDataLst>
          </p:nvPr>
        </p:nvSpPr>
        <p:spPr>
          <a:xfrm>
            <a:off x="1043305" y="1129030"/>
            <a:ext cx="7316470" cy="1423670"/>
          </a:xfrm>
          <a:prstGeom prst="rect">
            <a:avLst/>
          </a:prstGeom>
          <a:noFill/>
          <a:ln w="3175">
            <a:noFill/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</a:extLst>
        </p:spPr>
        <p:txBody>
          <a:bodyPr wrap="square" lIns="72000" tIns="36195" rIns="72000" bIns="36195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6195" lvl="0" algn="l" fontAlgn="auto">
              <a:lnSpc>
                <a:spcPct val="150000"/>
              </a:lnSpc>
              <a:spcBef>
                <a:spcPts val="935"/>
              </a:spcBef>
              <a:spcAft>
                <a:spcPts val="0"/>
              </a:spcAft>
              <a:buSzPct val="100000"/>
              <a:buFont typeface="+mj-lt"/>
            </a:pPr>
            <a:r>
              <a:rPr lang="zh-CN" altLang="en-US" sz="2200" spc="226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总结</a:t>
            </a:r>
            <a:r>
              <a:rPr lang="en-US" altLang="zh-CN" sz="2200" spc="226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</a:t>
            </a:r>
            <a:endParaRPr lang="en-US" altLang="zh-CN" sz="2200" spc="226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36195" lvl="0" algn="l" fontAlgn="auto">
              <a:lnSpc>
                <a:spcPct val="150000"/>
              </a:lnSpc>
              <a:spcBef>
                <a:spcPts val="935"/>
              </a:spcBef>
              <a:spcAft>
                <a:spcPts val="0"/>
              </a:spcAft>
              <a:buSzPct val="100000"/>
              <a:buFont typeface="+mj-lt"/>
            </a:pPr>
            <a:r>
              <a:rPr lang="en-US" altLang="zh-CN" sz="2200" spc="226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把数据采样技术运用到</a:t>
            </a:r>
            <a:r>
              <a:rPr lang="zh-CN" altLang="en-US" sz="2200" spc="226" dirty="0">
                <a:ln w="3175">
                  <a:noFill/>
                  <a:prstDash val="dash"/>
                </a:ln>
                <a:solidFill>
                  <a:schemeClr val="dk1">
                    <a:lumMod val="75000"/>
                    <a:lumOff val="2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DLVD中并回答下面两个问题</a:t>
            </a:r>
            <a:endParaRPr lang="zh-CN" altLang="en-US" sz="2200" spc="226" dirty="0">
              <a:ln w="3175">
                <a:noFill/>
                <a:prstDash val="dash"/>
              </a:ln>
              <a:solidFill>
                <a:schemeClr val="dk1">
                  <a:lumMod val="75000"/>
                  <a:lumOff val="25000"/>
                </a:schemeClr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custDataLst>
      <p:tags r:id="rId5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0"/>
            <a:ext cx="2074433" cy="5761308"/>
            <a:chOff x="0" y="0"/>
            <a:chExt cx="2074433" cy="5761308"/>
          </a:xfrm>
        </p:grpSpPr>
        <p:sp>
          <p:nvSpPr>
            <p:cNvPr id="43" name="矩形 42"/>
            <p:cNvSpPr/>
            <p:nvPr/>
          </p:nvSpPr>
          <p:spPr>
            <a:xfrm>
              <a:off x="0" y="0"/>
              <a:ext cx="2074433" cy="5761308"/>
            </a:xfrm>
            <a:prstGeom prst="rect">
              <a:avLst/>
            </a:prstGeom>
            <a:gradFill>
              <a:gsLst>
                <a:gs pos="27000">
                  <a:schemeClr val="accent1"/>
                </a:gs>
                <a:gs pos="76000">
                  <a:schemeClr val="accent4"/>
                </a:gs>
              </a:gsLst>
              <a:lin ang="18900000" scaled="1"/>
            </a:gradFill>
            <a:ln>
              <a:noFill/>
            </a:ln>
            <a:effectLst>
              <a:outerShdw blurRad="355600" dist="889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1C7DD6"/>
                </a:solidFill>
                <a:cs typeface="+mn-ea"/>
                <a:sym typeface="+mn-lt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20012" y="3073409"/>
              <a:ext cx="1634406" cy="342225"/>
            </a:xfrm>
            <a:prstGeom prst="roundRect">
              <a:avLst/>
            </a:prstGeom>
            <a:gradFill>
              <a:gsLst>
                <a:gs pos="27000">
                  <a:schemeClr val="accent1">
                    <a:lumMod val="80000"/>
                    <a:lumOff val="20000"/>
                  </a:schemeClr>
                </a:gs>
                <a:gs pos="76000">
                  <a:schemeClr val="accent4">
                    <a:lumMod val="80000"/>
                    <a:lumOff val="20000"/>
                  </a:schemeClr>
                </a:gs>
              </a:gsLst>
              <a:lin ang="18900000" scaled="1"/>
            </a:gra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14467" y="2425452"/>
              <a:ext cx="1195070" cy="2938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研究背景－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研究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方法－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研究结果</a:t>
              </a:r>
              <a:r>
                <a:rPr lang="zh-CN" altLang="en-US" sz="1400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</a:t>
              </a:r>
              <a:endParaRPr lang="zh-CN" altLang="en-US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2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－ 小组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总结 －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 lvl="0" algn="l">
                <a:lnSpc>
                  <a:spcPct val="250000"/>
                </a:lnSpc>
              </a:pP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  <a:p>
              <a:pPr>
                <a:lnSpc>
                  <a:spcPct val="250000"/>
                </a:lnSpc>
              </a:pPr>
              <a:endParaRPr lang="en-US" altLang="zh-CN" sz="12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273298" y="593254"/>
              <a:ext cx="1536206" cy="1544166"/>
              <a:chOff x="273298" y="593254"/>
              <a:chExt cx="1536206" cy="1544166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273298" y="593254"/>
                <a:ext cx="1536206" cy="15441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1C7DD6"/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5" name="图片 4" descr="C:\Users\qsm10\Desktop\6f438fe2dd0c3657c7a9615ad1822b32.png6f438fe2dd0c3657c7a9615ad1822b32"/>
              <p:cNvPicPr>
                <a:picLocks noChangeAspect="1"/>
              </p:cNvPicPr>
              <p:nvPr/>
            </p:nvPicPr>
            <p:blipFill>
              <a:blip r:embed="rId1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/>
              </a:stretch>
            </p:blipFill>
            <p:spPr>
              <a:xfrm>
                <a:off x="339330" y="710016"/>
                <a:ext cx="1395771" cy="1310640"/>
              </a:xfrm>
              <a:prstGeom prst="rect">
                <a:avLst/>
              </a:prstGeom>
            </p:spPr>
          </p:pic>
        </p:grpSp>
      </p:grpSp>
      <p:sp>
        <p:nvSpPr>
          <p:cNvPr id="37" name="book-of-text-opened-with-a-bookmark_21570"/>
          <p:cNvSpPr>
            <a:spLocks noChangeAspect="1"/>
          </p:cNvSpPr>
          <p:nvPr/>
        </p:nvSpPr>
        <p:spPr bwMode="auto">
          <a:xfrm>
            <a:off x="3115773" y="2534909"/>
            <a:ext cx="922800" cy="645181"/>
          </a:xfrm>
          <a:custGeom>
            <a:avLst/>
            <a:gdLst>
              <a:gd name="T0" fmla="*/ 902 w 934"/>
              <a:gd name="T1" fmla="*/ 0 h 654"/>
              <a:gd name="T2" fmla="*/ 32 w 934"/>
              <a:gd name="T3" fmla="*/ 56 h 654"/>
              <a:gd name="T4" fmla="*/ 0 w 934"/>
              <a:gd name="T5" fmla="*/ 654 h 654"/>
              <a:gd name="T6" fmla="*/ 934 w 934"/>
              <a:gd name="T7" fmla="*/ 56 h 654"/>
              <a:gd name="T8" fmla="*/ 63 w 934"/>
              <a:gd name="T9" fmla="*/ 56 h 654"/>
              <a:gd name="T10" fmla="*/ 452 w 934"/>
              <a:gd name="T11" fmla="*/ 31 h 654"/>
              <a:gd name="T12" fmla="*/ 452 w 934"/>
              <a:gd name="T13" fmla="*/ 600 h 654"/>
              <a:gd name="T14" fmla="*/ 63 w 934"/>
              <a:gd name="T15" fmla="*/ 56 h 654"/>
              <a:gd name="T16" fmla="*/ 543 w 934"/>
              <a:gd name="T17" fmla="*/ 223 h 654"/>
              <a:gd name="T18" fmla="*/ 643 w 934"/>
              <a:gd name="T19" fmla="*/ 223 h 654"/>
              <a:gd name="T20" fmla="*/ 643 w 934"/>
              <a:gd name="T21" fmla="*/ 31 h 654"/>
              <a:gd name="T22" fmla="*/ 871 w 934"/>
              <a:gd name="T23" fmla="*/ 56 h 654"/>
              <a:gd name="T24" fmla="*/ 483 w 934"/>
              <a:gd name="T25" fmla="*/ 600 h 654"/>
              <a:gd name="T26" fmla="*/ 483 w 934"/>
              <a:gd name="T27" fmla="*/ 31 h 654"/>
              <a:gd name="T28" fmla="*/ 543 w 934"/>
              <a:gd name="T29" fmla="*/ 56 h 654"/>
              <a:gd name="T30" fmla="*/ 409 w 934"/>
              <a:gd name="T31" fmla="*/ 425 h 654"/>
              <a:gd name="T32" fmla="*/ 104 w 934"/>
              <a:gd name="T33" fmla="*/ 456 h 654"/>
              <a:gd name="T34" fmla="*/ 101 w 934"/>
              <a:gd name="T35" fmla="*/ 509 h 654"/>
              <a:gd name="T36" fmla="*/ 406 w 934"/>
              <a:gd name="T37" fmla="*/ 540 h 654"/>
              <a:gd name="T38" fmla="*/ 101 w 934"/>
              <a:gd name="T39" fmla="*/ 509 h 654"/>
              <a:gd name="T40" fmla="*/ 112 w 934"/>
              <a:gd name="T41" fmla="*/ 228 h 654"/>
              <a:gd name="T42" fmla="*/ 170 w 934"/>
              <a:gd name="T43" fmla="*/ 106 h 654"/>
              <a:gd name="T44" fmla="*/ 228 w 934"/>
              <a:gd name="T45" fmla="*/ 228 h 654"/>
              <a:gd name="T46" fmla="*/ 201 w 934"/>
              <a:gd name="T47" fmla="*/ 228 h 654"/>
              <a:gd name="T48" fmla="*/ 147 w 934"/>
              <a:gd name="T49" fmla="*/ 203 h 654"/>
              <a:gd name="T50" fmla="*/ 125 w 934"/>
              <a:gd name="T51" fmla="*/ 228 h 654"/>
              <a:gd name="T52" fmla="*/ 247 w 934"/>
              <a:gd name="T53" fmla="*/ 136 h 654"/>
              <a:gd name="T54" fmla="*/ 406 w 934"/>
              <a:gd name="T55" fmla="*/ 105 h 654"/>
              <a:gd name="T56" fmla="*/ 406 w 934"/>
              <a:gd name="T57" fmla="*/ 216 h 654"/>
              <a:gd name="T58" fmla="*/ 247 w 934"/>
              <a:gd name="T59" fmla="*/ 185 h 654"/>
              <a:gd name="T60" fmla="*/ 406 w 934"/>
              <a:gd name="T61" fmla="*/ 216 h 654"/>
              <a:gd name="T62" fmla="*/ 107 w 934"/>
              <a:gd name="T63" fmla="*/ 295 h 654"/>
              <a:gd name="T64" fmla="*/ 406 w 934"/>
              <a:gd name="T65" fmla="*/ 264 h 654"/>
              <a:gd name="T66" fmla="*/ 406 w 934"/>
              <a:gd name="T67" fmla="*/ 295 h 654"/>
              <a:gd name="T68" fmla="*/ 107 w 934"/>
              <a:gd name="T69" fmla="*/ 375 h 654"/>
              <a:gd name="T70" fmla="*/ 406 w 934"/>
              <a:gd name="T71" fmla="*/ 344 h 654"/>
              <a:gd name="T72" fmla="*/ 406 w 934"/>
              <a:gd name="T73" fmla="*/ 375 h 654"/>
              <a:gd name="T74" fmla="*/ 727 w 934"/>
              <a:gd name="T75" fmla="*/ 404 h 654"/>
              <a:gd name="T76" fmla="*/ 748 w 934"/>
              <a:gd name="T77" fmla="*/ 425 h 654"/>
              <a:gd name="T78" fmla="*/ 728 w 934"/>
              <a:gd name="T79" fmla="*/ 447 h 654"/>
              <a:gd name="T80" fmla="*/ 717 w 934"/>
              <a:gd name="T81" fmla="*/ 371 h 654"/>
              <a:gd name="T82" fmla="*/ 699 w 934"/>
              <a:gd name="T83" fmla="*/ 352 h 654"/>
              <a:gd name="T84" fmla="*/ 717 w 934"/>
              <a:gd name="T85" fmla="*/ 333 h 654"/>
              <a:gd name="T86" fmla="*/ 808 w 934"/>
              <a:gd name="T87" fmla="*/ 266 h 654"/>
              <a:gd name="T88" fmla="*/ 640 w 934"/>
              <a:gd name="T89" fmla="*/ 265 h 654"/>
              <a:gd name="T90" fmla="*/ 809 w 934"/>
              <a:gd name="T91" fmla="*/ 525 h 654"/>
              <a:gd name="T92" fmla="*/ 699 w 934"/>
              <a:gd name="T93" fmla="*/ 419 h 654"/>
              <a:gd name="T94" fmla="*/ 718 w 934"/>
              <a:gd name="T95" fmla="*/ 447 h 654"/>
              <a:gd name="T96" fmla="*/ 683 w 934"/>
              <a:gd name="T97" fmla="*/ 383 h 654"/>
              <a:gd name="T98" fmla="*/ 685 w 934"/>
              <a:gd name="T99" fmla="*/ 322 h 654"/>
              <a:gd name="T100" fmla="*/ 716 w 934"/>
              <a:gd name="T101" fmla="*/ 294 h 654"/>
              <a:gd name="T102" fmla="*/ 726 w 934"/>
              <a:gd name="T103" fmla="*/ 310 h 654"/>
              <a:gd name="T104" fmla="*/ 774 w 934"/>
              <a:gd name="T105" fmla="*/ 355 h 654"/>
              <a:gd name="T106" fmla="*/ 740 w 934"/>
              <a:gd name="T107" fmla="*/ 338 h 654"/>
              <a:gd name="T108" fmla="*/ 727 w 934"/>
              <a:gd name="T109" fmla="*/ 375 h 654"/>
              <a:gd name="T110" fmla="*/ 767 w 934"/>
              <a:gd name="T111" fmla="*/ 394 h 654"/>
              <a:gd name="T112" fmla="*/ 763 w 934"/>
              <a:gd name="T113" fmla="*/ 458 h 654"/>
              <a:gd name="T114" fmla="*/ 728 w 934"/>
              <a:gd name="T115" fmla="*/ 492 h 654"/>
              <a:gd name="T116" fmla="*/ 718 w 934"/>
              <a:gd name="T117" fmla="*/ 471 h 654"/>
              <a:gd name="T118" fmla="*/ 669 w 934"/>
              <a:gd name="T119" fmla="*/ 423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34" h="654">
                <a:moveTo>
                  <a:pt x="902" y="56"/>
                </a:moveTo>
                <a:lnTo>
                  <a:pt x="902" y="0"/>
                </a:lnTo>
                <a:lnTo>
                  <a:pt x="32" y="0"/>
                </a:lnTo>
                <a:lnTo>
                  <a:pt x="32" y="56"/>
                </a:lnTo>
                <a:lnTo>
                  <a:pt x="0" y="56"/>
                </a:lnTo>
                <a:lnTo>
                  <a:pt x="0" y="654"/>
                </a:lnTo>
                <a:lnTo>
                  <a:pt x="934" y="654"/>
                </a:lnTo>
                <a:lnTo>
                  <a:pt x="934" y="56"/>
                </a:lnTo>
                <a:lnTo>
                  <a:pt x="902" y="56"/>
                </a:lnTo>
                <a:close/>
                <a:moveTo>
                  <a:pt x="63" y="56"/>
                </a:moveTo>
                <a:lnTo>
                  <a:pt x="63" y="31"/>
                </a:lnTo>
                <a:lnTo>
                  <a:pt x="452" y="31"/>
                </a:lnTo>
                <a:lnTo>
                  <a:pt x="452" y="56"/>
                </a:lnTo>
                <a:lnTo>
                  <a:pt x="452" y="600"/>
                </a:lnTo>
                <a:lnTo>
                  <a:pt x="63" y="600"/>
                </a:lnTo>
                <a:lnTo>
                  <a:pt x="63" y="56"/>
                </a:lnTo>
                <a:close/>
                <a:moveTo>
                  <a:pt x="543" y="56"/>
                </a:moveTo>
                <a:lnTo>
                  <a:pt x="543" y="223"/>
                </a:lnTo>
                <a:lnTo>
                  <a:pt x="593" y="187"/>
                </a:lnTo>
                <a:lnTo>
                  <a:pt x="643" y="223"/>
                </a:lnTo>
                <a:lnTo>
                  <a:pt x="643" y="56"/>
                </a:lnTo>
                <a:lnTo>
                  <a:pt x="643" y="31"/>
                </a:lnTo>
                <a:lnTo>
                  <a:pt x="871" y="31"/>
                </a:lnTo>
                <a:lnTo>
                  <a:pt x="871" y="56"/>
                </a:lnTo>
                <a:lnTo>
                  <a:pt x="871" y="600"/>
                </a:lnTo>
                <a:lnTo>
                  <a:pt x="483" y="600"/>
                </a:lnTo>
                <a:lnTo>
                  <a:pt x="483" y="56"/>
                </a:lnTo>
                <a:lnTo>
                  <a:pt x="483" y="31"/>
                </a:lnTo>
                <a:lnTo>
                  <a:pt x="543" y="31"/>
                </a:lnTo>
                <a:lnTo>
                  <a:pt x="543" y="56"/>
                </a:lnTo>
                <a:close/>
                <a:moveTo>
                  <a:pt x="104" y="425"/>
                </a:moveTo>
                <a:lnTo>
                  <a:pt x="409" y="425"/>
                </a:lnTo>
                <a:lnTo>
                  <a:pt x="409" y="456"/>
                </a:lnTo>
                <a:lnTo>
                  <a:pt x="104" y="456"/>
                </a:lnTo>
                <a:lnTo>
                  <a:pt x="104" y="425"/>
                </a:lnTo>
                <a:close/>
                <a:moveTo>
                  <a:pt x="101" y="509"/>
                </a:moveTo>
                <a:lnTo>
                  <a:pt x="406" y="509"/>
                </a:lnTo>
                <a:lnTo>
                  <a:pt x="406" y="540"/>
                </a:lnTo>
                <a:lnTo>
                  <a:pt x="101" y="540"/>
                </a:lnTo>
                <a:lnTo>
                  <a:pt x="101" y="509"/>
                </a:lnTo>
                <a:close/>
                <a:moveTo>
                  <a:pt x="125" y="228"/>
                </a:moveTo>
                <a:lnTo>
                  <a:pt x="112" y="228"/>
                </a:lnTo>
                <a:lnTo>
                  <a:pt x="155" y="106"/>
                </a:lnTo>
                <a:lnTo>
                  <a:pt x="170" y="106"/>
                </a:lnTo>
                <a:lnTo>
                  <a:pt x="185" y="106"/>
                </a:lnTo>
                <a:lnTo>
                  <a:pt x="228" y="228"/>
                </a:lnTo>
                <a:lnTo>
                  <a:pt x="215" y="228"/>
                </a:lnTo>
                <a:lnTo>
                  <a:pt x="201" y="228"/>
                </a:lnTo>
                <a:lnTo>
                  <a:pt x="193" y="203"/>
                </a:lnTo>
                <a:lnTo>
                  <a:pt x="147" y="203"/>
                </a:lnTo>
                <a:lnTo>
                  <a:pt x="139" y="228"/>
                </a:lnTo>
                <a:lnTo>
                  <a:pt x="125" y="228"/>
                </a:lnTo>
                <a:close/>
                <a:moveTo>
                  <a:pt x="406" y="136"/>
                </a:moveTo>
                <a:lnTo>
                  <a:pt x="247" y="136"/>
                </a:lnTo>
                <a:lnTo>
                  <a:pt x="247" y="105"/>
                </a:lnTo>
                <a:lnTo>
                  <a:pt x="406" y="105"/>
                </a:lnTo>
                <a:lnTo>
                  <a:pt x="406" y="136"/>
                </a:lnTo>
                <a:close/>
                <a:moveTo>
                  <a:pt x="406" y="216"/>
                </a:moveTo>
                <a:lnTo>
                  <a:pt x="247" y="216"/>
                </a:lnTo>
                <a:lnTo>
                  <a:pt x="247" y="185"/>
                </a:lnTo>
                <a:lnTo>
                  <a:pt x="406" y="185"/>
                </a:lnTo>
                <a:lnTo>
                  <a:pt x="406" y="216"/>
                </a:lnTo>
                <a:close/>
                <a:moveTo>
                  <a:pt x="406" y="295"/>
                </a:moveTo>
                <a:lnTo>
                  <a:pt x="107" y="295"/>
                </a:lnTo>
                <a:lnTo>
                  <a:pt x="107" y="264"/>
                </a:lnTo>
                <a:lnTo>
                  <a:pt x="406" y="264"/>
                </a:lnTo>
                <a:lnTo>
                  <a:pt x="406" y="295"/>
                </a:lnTo>
                <a:lnTo>
                  <a:pt x="406" y="295"/>
                </a:lnTo>
                <a:close/>
                <a:moveTo>
                  <a:pt x="406" y="375"/>
                </a:moveTo>
                <a:lnTo>
                  <a:pt x="107" y="375"/>
                </a:lnTo>
                <a:lnTo>
                  <a:pt x="107" y="344"/>
                </a:lnTo>
                <a:lnTo>
                  <a:pt x="406" y="344"/>
                </a:lnTo>
                <a:lnTo>
                  <a:pt x="406" y="375"/>
                </a:lnTo>
                <a:lnTo>
                  <a:pt x="406" y="375"/>
                </a:lnTo>
                <a:close/>
                <a:moveTo>
                  <a:pt x="728" y="447"/>
                </a:moveTo>
                <a:lnTo>
                  <a:pt x="727" y="404"/>
                </a:lnTo>
                <a:cubicBezTo>
                  <a:pt x="734" y="406"/>
                  <a:pt x="739" y="408"/>
                  <a:pt x="742" y="411"/>
                </a:cubicBezTo>
                <a:cubicBezTo>
                  <a:pt x="746" y="415"/>
                  <a:pt x="748" y="420"/>
                  <a:pt x="748" y="425"/>
                </a:cubicBezTo>
                <a:cubicBezTo>
                  <a:pt x="748" y="432"/>
                  <a:pt x="746" y="437"/>
                  <a:pt x="742" y="441"/>
                </a:cubicBezTo>
                <a:cubicBezTo>
                  <a:pt x="738" y="444"/>
                  <a:pt x="734" y="446"/>
                  <a:pt x="728" y="447"/>
                </a:cubicBezTo>
                <a:close/>
                <a:moveTo>
                  <a:pt x="717" y="333"/>
                </a:moveTo>
                <a:lnTo>
                  <a:pt x="717" y="371"/>
                </a:lnTo>
                <a:cubicBezTo>
                  <a:pt x="713" y="369"/>
                  <a:pt x="709" y="367"/>
                  <a:pt x="707" y="365"/>
                </a:cubicBezTo>
                <a:cubicBezTo>
                  <a:pt x="702" y="362"/>
                  <a:pt x="699" y="357"/>
                  <a:pt x="699" y="352"/>
                </a:cubicBezTo>
                <a:cubicBezTo>
                  <a:pt x="699" y="346"/>
                  <a:pt x="701" y="341"/>
                  <a:pt x="705" y="338"/>
                </a:cubicBezTo>
                <a:cubicBezTo>
                  <a:pt x="708" y="335"/>
                  <a:pt x="712" y="333"/>
                  <a:pt x="717" y="333"/>
                </a:cubicBezTo>
                <a:close/>
                <a:moveTo>
                  <a:pt x="809" y="525"/>
                </a:moveTo>
                <a:lnTo>
                  <a:pt x="808" y="266"/>
                </a:lnTo>
                <a:lnTo>
                  <a:pt x="724" y="209"/>
                </a:lnTo>
                <a:lnTo>
                  <a:pt x="640" y="265"/>
                </a:lnTo>
                <a:lnTo>
                  <a:pt x="640" y="523"/>
                </a:lnTo>
                <a:lnTo>
                  <a:pt x="809" y="525"/>
                </a:lnTo>
                <a:close/>
                <a:moveTo>
                  <a:pt x="669" y="419"/>
                </a:moveTo>
                <a:lnTo>
                  <a:pt x="699" y="419"/>
                </a:lnTo>
                <a:cubicBezTo>
                  <a:pt x="698" y="429"/>
                  <a:pt x="700" y="436"/>
                  <a:pt x="704" y="440"/>
                </a:cubicBezTo>
                <a:cubicBezTo>
                  <a:pt x="708" y="444"/>
                  <a:pt x="712" y="446"/>
                  <a:pt x="718" y="447"/>
                </a:cubicBezTo>
                <a:lnTo>
                  <a:pt x="717" y="400"/>
                </a:lnTo>
                <a:cubicBezTo>
                  <a:pt x="702" y="395"/>
                  <a:pt x="690" y="390"/>
                  <a:pt x="683" y="383"/>
                </a:cubicBezTo>
                <a:cubicBezTo>
                  <a:pt x="676" y="376"/>
                  <a:pt x="672" y="367"/>
                  <a:pt x="671" y="355"/>
                </a:cubicBezTo>
                <a:cubicBezTo>
                  <a:pt x="671" y="341"/>
                  <a:pt x="676" y="330"/>
                  <a:pt x="685" y="322"/>
                </a:cubicBezTo>
                <a:cubicBezTo>
                  <a:pt x="693" y="315"/>
                  <a:pt x="703" y="311"/>
                  <a:pt x="717" y="310"/>
                </a:cubicBezTo>
                <a:lnTo>
                  <a:pt x="716" y="294"/>
                </a:lnTo>
                <a:lnTo>
                  <a:pt x="726" y="294"/>
                </a:lnTo>
                <a:lnTo>
                  <a:pt x="726" y="310"/>
                </a:lnTo>
                <a:cubicBezTo>
                  <a:pt x="741" y="310"/>
                  <a:pt x="752" y="314"/>
                  <a:pt x="760" y="321"/>
                </a:cubicBezTo>
                <a:cubicBezTo>
                  <a:pt x="769" y="329"/>
                  <a:pt x="774" y="341"/>
                  <a:pt x="774" y="355"/>
                </a:cubicBezTo>
                <a:lnTo>
                  <a:pt x="746" y="355"/>
                </a:lnTo>
                <a:cubicBezTo>
                  <a:pt x="745" y="347"/>
                  <a:pt x="744" y="341"/>
                  <a:pt x="740" y="338"/>
                </a:cubicBezTo>
                <a:cubicBezTo>
                  <a:pt x="737" y="335"/>
                  <a:pt x="733" y="333"/>
                  <a:pt x="727" y="333"/>
                </a:cubicBezTo>
                <a:lnTo>
                  <a:pt x="727" y="375"/>
                </a:lnTo>
                <a:lnTo>
                  <a:pt x="730" y="375"/>
                </a:lnTo>
                <a:cubicBezTo>
                  <a:pt x="747" y="380"/>
                  <a:pt x="759" y="387"/>
                  <a:pt x="767" y="394"/>
                </a:cubicBezTo>
                <a:cubicBezTo>
                  <a:pt x="774" y="401"/>
                  <a:pt x="778" y="411"/>
                  <a:pt x="778" y="423"/>
                </a:cubicBezTo>
                <a:cubicBezTo>
                  <a:pt x="778" y="438"/>
                  <a:pt x="773" y="450"/>
                  <a:pt x="763" y="458"/>
                </a:cubicBezTo>
                <a:cubicBezTo>
                  <a:pt x="754" y="466"/>
                  <a:pt x="743" y="470"/>
                  <a:pt x="728" y="471"/>
                </a:cubicBezTo>
                <a:lnTo>
                  <a:pt x="728" y="492"/>
                </a:lnTo>
                <a:lnTo>
                  <a:pt x="718" y="492"/>
                </a:lnTo>
                <a:lnTo>
                  <a:pt x="718" y="471"/>
                </a:lnTo>
                <a:cubicBezTo>
                  <a:pt x="702" y="470"/>
                  <a:pt x="690" y="465"/>
                  <a:pt x="682" y="458"/>
                </a:cubicBezTo>
                <a:cubicBezTo>
                  <a:pt x="673" y="450"/>
                  <a:pt x="669" y="438"/>
                  <a:pt x="669" y="423"/>
                </a:cubicBezTo>
                <a:lnTo>
                  <a:pt x="669" y="419"/>
                </a:lnTo>
                <a:close/>
              </a:path>
            </a:pathLst>
          </a:custGeom>
          <a:solidFill>
            <a:srgbClr val="2B558E"/>
          </a:solidFill>
          <a:ln>
            <a:noFill/>
          </a:ln>
        </p:spPr>
      </p:sp>
      <p:grpSp>
        <p:nvGrpSpPr>
          <p:cNvPr id="3" name="组合 2"/>
          <p:cNvGrpSpPr/>
          <p:nvPr/>
        </p:nvGrpSpPr>
        <p:grpSpPr>
          <a:xfrm>
            <a:off x="4560788" y="1939172"/>
            <a:ext cx="3168352" cy="1322070"/>
            <a:chOff x="4560788" y="1939172"/>
            <a:chExt cx="3168352" cy="1322070"/>
          </a:xfrm>
        </p:grpSpPr>
        <p:sp>
          <p:nvSpPr>
            <p:cNvPr id="38" name="圆角矩形 34"/>
            <p:cNvSpPr/>
            <p:nvPr/>
          </p:nvSpPr>
          <p:spPr>
            <a:xfrm>
              <a:off x="4560788" y="2534909"/>
              <a:ext cx="3168352" cy="645180"/>
            </a:xfrm>
            <a:prstGeom prst="roundRect">
              <a:avLst/>
            </a:prstGeom>
            <a:gradFill>
              <a:gsLst>
                <a:gs pos="27000">
                  <a:schemeClr val="accent1">
                    <a:lumMod val="80000"/>
                    <a:lumOff val="20000"/>
                  </a:schemeClr>
                </a:gs>
                <a:gs pos="76000">
                  <a:schemeClr val="accent4">
                    <a:lumMod val="80000"/>
                    <a:lumOff val="20000"/>
                  </a:schemeClr>
                </a:gs>
              </a:gsLst>
              <a:lin ang="18900000" scaled="1"/>
            </a:gradFill>
            <a:ln w="22225">
              <a:solidFill>
                <a:schemeClr val="bg1"/>
              </a:solidFill>
            </a:ln>
            <a:effectLst>
              <a:outerShdw blurRad="419100" dist="419100" dir="3600000" algn="tl" rotWithShape="0">
                <a:schemeClr val="accent2">
                  <a:lumMod val="50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Font typeface="Wingdings" panose="05000000000000000000" pitchFamily="2" charset="2"/>
                <a:buNone/>
              </a:pPr>
              <a:endParaRPr lang="zh-CN" altLang="en-US" sz="1400" b="1">
                <a:solidFill>
                  <a:schemeClr val="tx2"/>
                </a:solidFill>
                <a:latin typeface="+mn-ea"/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4658018" y="1939172"/>
              <a:ext cx="2741295" cy="13220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－ </a:t>
              </a:r>
              <a:r>
                <a:rPr lang="zh-CN" altLang="en-US" sz="3200" dirty="0">
                  <a:solidFill>
                    <a:schemeClr val="bg1"/>
                  </a:solidFill>
                  <a:cs typeface="+mn-ea"/>
                  <a:sym typeface="+mn-lt"/>
                </a:rPr>
                <a:t>研究方法－</a:t>
              </a:r>
              <a:endParaRPr lang="en-US" altLang="zh-CN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5280" y="347980"/>
            <a:ext cx="2421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rgbClr val="FF0000"/>
                </a:solidFill>
              </a:rPr>
              <a:t>数据采样方法</a:t>
            </a:r>
            <a:endParaRPr lang="zh-CN" altLang="en-US" sz="2800">
              <a:solidFill>
                <a:srgbClr val="FF0000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49109" y="1576183"/>
            <a:ext cx="6334997" cy="1766962"/>
            <a:chOff x="2321327" y="1865139"/>
            <a:chExt cx="7599329" cy="2119610"/>
          </a:xfrm>
        </p:grpSpPr>
        <p:sp>
          <p:nvSpPr>
            <p:cNvPr id="12" name="矩形 11"/>
            <p:cNvSpPr/>
            <p:nvPr/>
          </p:nvSpPr>
          <p:spPr>
            <a:xfrm>
              <a:off x="2321327" y="1865139"/>
              <a:ext cx="1954157" cy="2119610"/>
            </a:xfrm>
            <a:prstGeom prst="rect">
              <a:avLst/>
            </a:prstGeom>
            <a:solidFill>
              <a:srgbClr val="1CAE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3" name="任意多边形 48"/>
            <p:cNvSpPr/>
            <p:nvPr/>
          </p:nvSpPr>
          <p:spPr>
            <a:xfrm>
              <a:off x="3215680" y="2276872"/>
              <a:ext cx="2806603" cy="1296144"/>
            </a:xfrm>
            <a:custGeom>
              <a:avLst/>
              <a:gdLst>
                <a:gd name="connsiteX0" fmla="*/ 101734 w 2806603"/>
                <a:gd name="connsiteY0" fmla="*/ 0 h 1296144"/>
                <a:gd name="connsiteX1" fmla="*/ 2158531 w 2806603"/>
                <a:gd name="connsiteY1" fmla="*/ 0 h 1296144"/>
                <a:gd name="connsiteX2" fmla="*/ 2806603 w 2806603"/>
                <a:gd name="connsiteY2" fmla="*/ 648072 h 1296144"/>
                <a:gd name="connsiteX3" fmla="*/ 2158531 w 2806603"/>
                <a:gd name="connsiteY3" fmla="*/ 1296144 h 1296144"/>
                <a:gd name="connsiteX4" fmla="*/ 101734 w 2806603"/>
                <a:gd name="connsiteY4" fmla="*/ 1296144 h 1296144"/>
                <a:gd name="connsiteX5" fmla="*/ 0 w 2806603"/>
                <a:gd name="connsiteY5" fmla="*/ 1194410 h 1296144"/>
                <a:gd name="connsiteX6" fmla="*/ 0 w 2806603"/>
                <a:gd name="connsiteY6" fmla="*/ 101734 h 1296144"/>
                <a:gd name="connsiteX7" fmla="*/ 101734 w 2806603"/>
                <a:gd name="connsiteY7" fmla="*/ 0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6603" h="1296144">
                  <a:moveTo>
                    <a:pt x="101734" y="0"/>
                  </a:moveTo>
                  <a:lnTo>
                    <a:pt x="2158531" y="0"/>
                  </a:lnTo>
                  <a:lnTo>
                    <a:pt x="2806603" y="648072"/>
                  </a:lnTo>
                  <a:lnTo>
                    <a:pt x="2158531" y="1296144"/>
                  </a:lnTo>
                  <a:lnTo>
                    <a:pt x="101734" y="1296144"/>
                  </a:lnTo>
                  <a:cubicBezTo>
                    <a:pt x="45548" y="1296144"/>
                    <a:pt x="0" y="1250596"/>
                    <a:pt x="0" y="1194410"/>
                  </a:cubicBezTo>
                  <a:lnTo>
                    <a:pt x="0" y="101734"/>
                  </a:lnTo>
                  <a:cubicBezTo>
                    <a:pt x="0" y="45548"/>
                    <a:pt x="45548" y="0"/>
                    <a:pt x="101734" y="0"/>
                  </a:cubicBezTo>
                  <a:close/>
                </a:path>
              </a:pathLst>
            </a:custGeom>
            <a:solidFill>
              <a:srgbClr val="1CAE97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216000" bIns="34290" numCol="1" spcCol="0" rtlCol="0" fromWordArt="0" anchor="ctr" anchorCtr="0" forceAA="0" compatLnSpc="1">
              <a:noAutofit/>
            </a:bodyPr>
            <a:p>
              <a:pPr algn="ctr">
                <a:lnSpc>
                  <a:spcPct val="150000"/>
                </a:lnSpc>
              </a:pPr>
              <a:r>
                <a:rPr lang="zh-CN" altLang="zh-CN" sz="1350" b="1" dirty="0">
                  <a:ea typeface="等线" panose="02010600030101010101" pitchFamily="2" charset="-122"/>
                  <a:cs typeface="Times New Roman" panose="02020603050405020304" pitchFamily="18" charset="0"/>
                </a:rPr>
                <a:t>欠采样（</a:t>
              </a:r>
              <a:r>
                <a:rPr lang="en-US" altLang="zh-CN" sz="1350" b="1" dirty="0">
                  <a:ea typeface="等线" panose="02010600030101010101" pitchFamily="2" charset="-122"/>
                  <a:cs typeface="Times New Roman" panose="02020603050405020304" pitchFamily="18" charset="0"/>
                </a:rPr>
                <a:t>Under-sampling</a:t>
              </a:r>
              <a:r>
                <a:rPr lang="zh-CN" altLang="zh-CN" sz="1350" b="1" dirty="0">
                  <a:ea typeface="等线" panose="02010600030101010101" pitchFamily="2" charset="-122"/>
                  <a:cs typeface="Times New Roman" panose="02020603050405020304" pitchFamily="18" charset="0"/>
                </a:rPr>
                <a:t>）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966499" y="1865139"/>
              <a:ext cx="1954157" cy="2119610"/>
            </a:xfrm>
            <a:prstGeom prst="rect">
              <a:avLst/>
            </a:prstGeom>
            <a:solidFill>
              <a:srgbClr val="ACC5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p>
              <a:pPr algn="ctr"/>
              <a:endParaRPr lang="zh-CN" altLang="en-US" sz="1350">
                <a:solidFill>
                  <a:schemeClr val="tx1"/>
                </a:solidFill>
              </a:endParaRPr>
            </a:p>
          </p:txBody>
        </p:sp>
        <p:sp>
          <p:nvSpPr>
            <p:cNvPr id="15" name="任意多边形 82"/>
            <p:cNvSpPr/>
            <p:nvPr/>
          </p:nvSpPr>
          <p:spPr>
            <a:xfrm flipH="1">
              <a:off x="6219700" y="2276872"/>
              <a:ext cx="2808000" cy="1296144"/>
            </a:xfrm>
            <a:custGeom>
              <a:avLst/>
              <a:gdLst>
                <a:gd name="connsiteX0" fmla="*/ 101734 w 2806603"/>
                <a:gd name="connsiteY0" fmla="*/ 0 h 1296144"/>
                <a:gd name="connsiteX1" fmla="*/ 2158531 w 2806603"/>
                <a:gd name="connsiteY1" fmla="*/ 0 h 1296144"/>
                <a:gd name="connsiteX2" fmla="*/ 2806603 w 2806603"/>
                <a:gd name="connsiteY2" fmla="*/ 648072 h 1296144"/>
                <a:gd name="connsiteX3" fmla="*/ 2158531 w 2806603"/>
                <a:gd name="connsiteY3" fmla="*/ 1296144 h 1296144"/>
                <a:gd name="connsiteX4" fmla="*/ 101734 w 2806603"/>
                <a:gd name="connsiteY4" fmla="*/ 1296144 h 1296144"/>
                <a:gd name="connsiteX5" fmla="*/ 0 w 2806603"/>
                <a:gd name="connsiteY5" fmla="*/ 1194410 h 1296144"/>
                <a:gd name="connsiteX6" fmla="*/ 0 w 2806603"/>
                <a:gd name="connsiteY6" fmla="*/ 101734 h 1296144"/>
                <a:gd name="connsiteX7" fmla="*/ 101734 w 2806603"/>
                <a:gd name="connsiteY7" fmla="*/ 0 h 129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6603" h="1296144">
                  <a:moveTo>
                    <a:pt x="101734" y="0"/>
                  </a:moveTo>
                  <a:lnTo>
                    <a:pt x="2158531" y="0"/>
                  </a:lnTo>
                  <a:lnTo>
                    <a:pt x="2806603" y="648072"/>
                  </a:lnTo>
                  <a:lnTo>
                    <a:pt x="2158531" y="1296144"/>
                  </a:lnTo>
                  <a:lnTo>
                    <a:pt x="101734" y="1296144"/>
                  </a:lnTo>
                  <a:cubicBezTo>
                    <a:pt x="45548" y="1296144"/>
                    <a:pt x="0" y="1250596"/>
                    <a:pt x="0" y="1194410"/>
                  </a:cubicBezTo>
                  <a:lnTo>
                    <a:pt x="0" y="101734"/>
                  </a:lnTo>
                  <a:cubicBezTo>
                    <a:pt x="0" y="45548"/>
                    <a:pt x="45548" y="0"/>
                    <a:pt x="101734" y="0"/>
                  </a:cubicBezTo>
                  <a:close/>
                </a:path>
              </a:pathLst>
            </a:custGeom>
            <a:solidFill>
              <a:srgbClr val="ACC57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16000" tIns="34290" rIns="68580" bIns="34290" numCol="1" spcCol="0" rtlCol="0" fromWordArt="0" anchor="ctr" anchorCtr="0" forceAA="0" compatLnSpc="1">
              <a:noAutofit/>
            </a:bodyPr>
            <a:p>
              <a:pPr algn="ctr">
                <a:lnSpc>
                  <a:spcPct val="150000"/>
                </a:lnSpc>
              </a:pPr>
              <a:r>
                <a:rPr lang="en-US" altLang="zh-CN" sz="1350" b="1" dirty="0">
                  <a:ea typeface="等线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1350" b="1" dirty="0">
                  <a:ea typeface="等线" panose="02010600030101010101" pitchFamily="2" charset="-122"/>
                  <a:cs typeface="Times New Roman" panose="02020603050405020304" pitchFamily="18" charset="0"/>
                </a:rPr>
                <a:t>过采样</a:t>
              </a:r>
              <a:r>
                <a:rPr lang="en-US" altLang="zh-CN" sz="1350" b="1" dirty="0">
                  <a:ea typeface="等线" panose="02010600030101010101" pitchFamily="2" charset="-122"/>
                  <a:cs typeface="Times New Roman" panose="02020603050405020304" pitchFamily="18" charset="0"/>
                </a:rPr>
                <a:t>  </a:t>
              </a:r>
              <a:r>
                <a:rPr lang="zh-CN" altLang="zh-CN" sz="1350" b="1" dirty="0">
                  <a:ea typeface="等线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sz="1350" b="1" dirty="0">
                  <a:ea typeface="等线" panose="02010600030101010101" pitchFamily="2" charset="-122"/>
                  <a:cs typeface="Times New Roman" panose="02020603050405020304" pitchFamily="18" charset="0"/>
                </a:rPr>
                <a:t>Over-sampling</a:t>
              </a:r>
              <a:r>
                <a:rPr lang="zh-CN" altLang="zh-CN" sz="1350" b="1" dirty="0">
                  <a:ea typeface="等线" panose="02010600030101010101" pitchFamily="2" charset="-122"/>
                  <a:cs typeface="Times New Roman" panose="02020603050405020304" pitchFamily="18" charset="0"/>
                </a:rPr>
                <a:t>）</a:t>
              </a:r>
              <a:endParaRPr lang="en-US" altLang="zh-CN" sz="1350" b="1" dirty="0"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259632" y="3495672"/>
            <a:ext cx="233965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通过减少多数类样本的数量来平衡数据集。</a:t>
            </a:r>
            <a:r>
              <a:rPr lang="zh-CN" altLang="en-US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论文中</a:t>
            </a:r>
            <a:r>
              <a:rPr lang="zh-CN" altLang="zh-CN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具体方法包括</a:t>
            </a:r>
            <a:r>
              <a:rPr lang="zh-CN" altLang="en-US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35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35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zh-CN" altLang="zh-CN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随机欠采样</a:t>
            </a:r>
            <a:r>
              <a:rPr lang="en-US" altLang="zh-CN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(RUS)</a:t>
            </a:r>
            <a:endParaRPr lang="en-US" altLang="zh-CN" sz="135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35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OSS</a:t>
            </a:r>
            <a:r>
              <a:rPr lang="zh-CN" altLang="zh-CN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欠采样</a:t>
            </a:r>
            <a:endParaRPr lang="zh-CN" altLang="zh-CN" sz="135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1350" dirty="0"/>
          </a:p>
        </p:txBody>
      </p:sp>
      <p:sp>
        <p:nvSpPr>
          <p:cNvPr id="17" name="文本框 16"/>
          <p:cNvSpPr txBox="1"/>
          <p:nvPr/>
        </p:nvSpPr>
        <p:spPr>
          <a:xfrm>
            <a:off x="5796278" y="3490816"/>
            <a:ext cx="2276669" cy="154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350" dirty="0">
                <a:ea typeface="等线" panose="02010600030101010101" pitchFamily="2" charset="-122"/>
                <a:cs typeface="Times New Roman" panose="02020603050405020304" pitchFamily="18" charset="0"/>
              </a:rPr>
              <a:t>通过增加少数类样本的数量来平衡数据集。</a:t>
            </a:r>
            <a:r>
              <a:rPr lang="zh-CN" altLang="en-US" sz="1350" dirty="0">
                <a:ea typeface="等线" panose="02010600030101010101" pitchFamily="2" charset="-122"/>
                <a:cs typeface="Times New Roman" panose="02020603050405020304" pitchFamily="18" charset="0"/>
              </a:rPr>
              <a:t>论文中具体</a:t>
            </a:r>
            <a:r>
              <a:rPr lang="zh-CN" altLang="zh-CN" sz="1350" dirty="0">
                <a:ea typeface="等线" panose="02010600030101010101" pitchFamily="2" charset="-122"/>
                <a:cs typeface="Times New Roman" panose="02020603050405020304" pitchFamily="18" charset="0"/>
              </a:rPr>
              <a:t>方法包括</a:t>
            </a:r>
            <a:r>
              <a:rPr lang="zh-CN" altLang="en-US" sz="1350" dirty="0"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sz="135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350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● </a:t>
            </a:r>
            <a:r>
              <a:rPr lang="zh-CN" altLang="zh-CN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随机过采样</a:t>
            </a:r>
            <a:r>
              <a:rPr lang="en-US" altLang="zh-CN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(ROS)</a:t>
            </a:r>
            <a:endParaRPr lang="en-US" altLang="zh-CN" sz="135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35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● </a:t>
            </a:r>
            <a:r>
              <a:rPr lang="en-US" altLang="zh-CN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SMOTE</a:t>
            </a:r>
            <a:r>
              <a:rPr lang="zh-CN" altLang="en-US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过</a:t>
            </a:r>
            <a:r>
              <a:rPr lang="zh-CN" altLang="en-US" sz="135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采样</a:t>
            </a:r>
            <a:endParaRPr lang="zh-CN" altLang="en-US" sz="135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603.2220472440945,&quot;width&quot;:1602.9937007874016}"/>
</p:tagLst>
</file>

<file path=ppt/tags/tag10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70849_2*l_h_f*1_1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UNIT_TEXTBOXSTYLE_SHAPETYPE" val="1"/>
  <p:tag name="KSO_WM_UNIT_TEXTBOXSTYLE_ADJUSTLEFT" val="100_4.200012"/>
  <p:tag name="KSO_WM_UNIT_TEXTBOXSTYLE_ADJUSTTOP" val="0_-29.6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mixed20201941_51*i*1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。&#13;为了演示发布的良好效果，请言简意赅的阐述您的观点。&#13;您的正文已经经简明扼要。字字珠玑，但信息却千丝万缕、错综复杂。"/>
  <p:tag name="KSO_WM_UNIT_NOCLEAR" val="1"/>
  <p:tag name="KSO_WM_UNIT_VALUE" val="8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1_51*f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fbfcdea-3eff-493e-9f15-9fa18ac62ac5}"/>
  <p:tag name="KSO_WM_UNIT_TEXTBOXSTYLE_TYPE" val="8"/>
  <p:tag name="KSO_WM_UNIT_TEXT_FILL_FORE_SCHEMECOLOR_INDEX_BRIGHTNESS" val="0.25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SLIDE_ID" val="diagram2020952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9527"/>
  <p:tag name="KSO_WM_SLIDE_LAYOUT" val="d"/>
  <p:tag name="KSO_WM_SLIDE_LAYOUT_CNT" val="1"/>
  <p:tag name="KSO_WM_TEMPLATE_THUMBS_INDEX" val="1、4、7、12、13、14、15、16、17、18、20、24、25、28、33、36、40、43、44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4-07-12T13:45:16&quot;,&quot;maxSize&quot;:{&quot;size1&quot;:2.310280974926772},&quot;minSize&quot;:{&quot;size1&quot;:2.310280974926772},&quot;normalSize&quot;:{&quot;size1&quot;:2.310280974926772},&quot;subLayout&quot;:[{&quot;id&quot;:&quot;2024-07-12T13:45:16&quot;,&quot;type&quot;:0},{&quot;id&quot;:&quot;2024-07-12T13:45:16&quot;,&quot;margin&quot;:{&quot;bottom&quot;:1.4108333587646484,&quot;left&quot;:1.2697499990463257,&quot;right&quot;:1.2697499990463257,&quot;top&quot;:1.0583332777023315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features&quot;:[&quot;collage&quot;,&quot;carousel&quot;],&quot;support_big_font&quot;:false,&quot;picture_toward&quot;:0,&quot;picture_dockside&quot;:[],&quot;fill_id&quot;:&quot;05426f0b1077440ebd8848530286d431&quot;,&quot;fill_align&quot;:&quot;cm&quot;,&quot;chip_types&quot;:[&quot;diagram&quot;,&quot;pictext&quot;,&quot;text&quot;,&quot;picture&quot;,&quot;chart&quot;,&quot;table&quot;,&quot;video&quot;]}]]"/>
  <p:tag name="KSO_WM_SLIDE_SIZE" val="864*324"/>
  <p:tag name="KSO_WM_SLIDE_POSITION" val="47*107"/>
  <p:tag name="KSO_WM_CHIP_XID" val="5f20142fc4814ce96fb1281b"/>
  <p:tag name="KSO_WM_CHIP_DECFILLPROP" val="[]"/>
  <p:tag name="KSO_WM_CHIP_GROUPID" val="5f20142fc4814ce96fb1281a"/>
  <p:tag name="KSO_WM_SLIDE_BK_DARK_LIGHT" val="2"/>
  <p:tag name="KSO_WM_SLIDE_BACKGROUND_TYPE" val="general"/>
  <p:tag name="KSO_WM_SLIDE_SUPPORT_FEATURE_TYPE" val="3"/>
  <p:tag name="KSO_WM_TEMPLATE_ASSEMBLE_XID" val="60656e904054ed1e2fb7fb93"/>
  <p:tag name="KSO_WM_TEMPLATE_ASSEMBLE_GROUPID" val="60656e904054ed1e2fb7fb93"/>
</p:tagLst>
</file>

<file path=ppt/tags/tag103.xml><?xml version="1.0" encoding="utf-8"?>
<p:tagLst xmlns:p="http://schemas.openxmlformats.org/presentationml/2006/main">
  <p:tag name="KSO_WM_UNIT_PLACING_PICTURE_USER_VIEWPORT" val="{&quot;height&quot;:7223,&quot;width&quot;:9860}"/>
</p:tagLst>
</file>

<file path=ppt/tags/tag104.xml><?xml version="1.0" encoding="utf-8"?>
<p:tagLst xmlns:p="http://schemas.openxmlformats.org/presentationml/2006/main">
  <p:tag name="KSO_WM_UNIT_PLACING_PICTURE_USER_VIEWPORT" val="{&quot;height&quot;:4311,&quot;width&quot;:12823}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611_1*i*1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57dadeb95ab44bae952665e5e2adc44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VALUE" val="12"/>
  <p:tag name="KSO_WM_TEMPLATE_ASSEMBLE_XID" val="60656e7b4054ed1e2fb7f9b4"/>
  <p:tag name="KSO_WM_TEMPLATE_ASSEMBLE_GROUPID" val="60656e7b4054ed1e2fb7f9b4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8611_1*i*2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5ed7bbdef93b417f8597839bfceeb68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b4054ed1e2fb7f9b4"/>
  <p:tag name="KSO_WM_TEMPLATE_ASSEMBLE_GROUPID" val="60656e7b4054ed1e2fb7f9b4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8611_1*i*3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9365081e87b648178ddc3d515a88a6a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300"/>
  <p:tag name="KSO_WM_TEMPLATE_ASSEMBLE_XID" val="60656e7b4054ed1e2fb7f9b4"/>
  <p:tag name="KSO_WM_TEMPLATE_ASSEMBLE_GROUPID" val="60656e7b4054ed1e2fb7f9b4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8611_1*i*4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9d348e14170f4fda9a6f5f3d4ad90c62"/>
  <p:tag name="KSO_WM_UNIT_DECORATE_INFO" val="{&quot;ReferentInfo&quot;:{&quot;Id&quot;:&quot;slide&quot;,&quot;X&quot;:{&quot;Pos&quot;:1},&quot;Y&quot;:{&quot;Pos&quot;:1}},&quot;DecorateInfoX&quot;:{&quot;Pos&quot;:1,&quot;IsAbs&quot;:false},&quot;DecorateInfoY&quot;:{&quot;Pos&quot;:1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TEMPLATE_ASSEMBLE_XID" val="60656e7b4054ed1e2fb7f9b4"/>
  <p:tag name="KSO_WM_TEMPLATE_ASSEMBLE_GROUPID" val="60656e7b4054ed1e2fb7f9b4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208611_1*i*5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b4054ed1e2fb7f9b4"/>
  <p:tag name="KSO_WM_TEMPLATE_ASSEMBLE_GROUPID" val="60656e7b4054ed1e2fb7f9b4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70849_2*l_h_i*1_2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8611_1*i*6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SM_LIMIT_TYPE" val="1"/>
  <p:tag name="KSO_WM_CHIP_GROUPID" val="5ef20bd7a491bb0086638afb"/>
  <p:tag name="KSO_WM_CHIP_XID" val="5ef20bd7a491bb0086638afc"/>
  <p:tag name="KSO_WM_UNIT_FILL_FORE_SCHEMECOLOR_INDEX_BRIGHTNESS" val="0.8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2"/>
  <p:tag name="KSO_WM_TEMPLATE_ASSEMBLE_XID" val="60656e7b4054ed1e2fb7f9b4"/>
  <p:tag name="KSO_WM_TEMPLATE_ASSEMBLE_GROUPID" val="60656e7b4054ed1e2fb7f9b4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8611_1*i*7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BLOCK" val="0"/>
  <p:tag name="KSO_WM_UNIT_SM_LIMIT_TYPE" val="1"/>
  <p:tag name="KSO_WM_UNIT_DEC_AREA_ID" val="c441230aa17b467882c9a069d83bb114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ef20bd7a491bb0086638afb"/>
  <p:tag name="KSO_WM_CHIP_XID" val="5ef20bd7a491bb0086638afc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112"/>
  <p:tag name="KSO_WM_TEMPLATE_ASSEMBLE_XID" val="60656e7b4054ed1e2fb7f9b4"/>
  <p:tag name="KSO_WM_TEMPLATE_ASSEMBLE_GROUPID" val="60656e7b4054ed1e2fb7f9b4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611_1*a*1"/>
  <p:tag name="KSO_WM_TEMPLATE_CATEGORY" val="diagram"/>
  <p:tag name="KSO_WM_TEMPLATE_INDEX" val="20208611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86804887256f421f8d3ae95ea41b11d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944e1ad5eab84d15bb8152b0e120e00b"/>
  <p:tag name="KSO_WM_UNIT_TEXT_FILL_FORE_SCHEMECOLOR_INDEX_BRIGHTNESS" val="0"/>
  <p:tag name="KSO_WM_UNIT_TEXT_FILL_FORE_SCHEMECOLOR_INDEX" val="13"/>
  <p:tag name="KSO_WM_UNIT_TEXT_FILL_TYPE" val="1"/>
  <p:tag name="KSO_WM_TEMPLATE_ASSEMBLE_XID" val="60656e7b4054ed1e2fb7f9b4"/>
  <p:tag name="KSO_WM_TEMPLATE_ASSEMBLE_GROUPID" val="60656e7b4054ed1e2fb7f9b4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19401_3*l_h_i*1_1_1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6"/>
  <p:tag name="KSO_WM_UNIT_LINE_FORE_SCHEMECOLOR_INDEX_BRIGHTNESS" val="0.8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19401_3*l_h_i*1_1_3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6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2"/>
  <p:tag name="KSO_WM_UNIT_ID" val="diagram20219401_3*l_h_i*1_1_2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19401_3*l_h_f*1_1_1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TEXT_FILL_FORE_SCHEMECOLOR_INDEX_BRIGHTNESS" val="-0.25"/>
  <p:tag name="KSO_WM_UNIT_TEXT_FILL_FORE_SCHEMECOLOR_INDEX" val="13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19401_3*l_h_i*1_2_1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6"/>
  <p:tag name="KSO_WM_UNIT_LINE_FORE_SCHEMECOLOR_INDEX_BRIGHTNESS" val="0.8"/>
  <p:tag name="KSO_WM_UNIT_LINE_FORE_SCHEMECOLOR_INDEX" val="6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19401_3*l_h_i*1_2_3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6"/>
  <p:tag name="KSO_WM_UNIT_FILL_FORE_SCHEMECOLOR_INDEX_BRIGHTNESS" val="0.4"/>
  <p:tag name="KSO_WM_UNIT_FILL_FORE_SCHEMECOLOR_INDEX" val="6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2"/>
  <p:tag name="KSO_WM_UNIT_ID" val="diagram20219401_3*l_h_i*1_2_2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170849_2*l_h_i*1_2_2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19401_3*l_h_f*1_2_1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TEXT_FILL_FORE_SCHEMECOLOR_INDEX_BRIGHTNESS" val="-0.25"/>
  <p:tag name="KSO_WM_UNIT_TEXT_FILL_FORE_SCHEMECOLOR_INDEX" val="13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9401_3*l_h_i*1_3_1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6"/>
  <p:tag name="KSO_WM_UNIT_LINE_FORE_SCHEMECOLOR_INDEX_BRIGHTNESS" val="0.8"/>
  <p:tag name="KSO_WM_UNIT_LINE_FORE_SCHEMECOLOR_INDEX" val="7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19401_3*l_h_i*1_3_3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6"/>
  <p:tag name="KSO_WM_UNIT_FILL_FORE_SCHEMECOLOR_INDEX_BRIGHTNESS" val="0.4"/>
  <p:tag name="KSO_WM_UNIT_FILL_FORE_SCHEMECOLOR_INDEX" val="7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2"/>
  <p:tag name="KSO_WM_UNIT_ID" val="diagram20219401_3*l_h_i*1_3_2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9401_3*l_h_f*1_3_1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TEXT_FILL_FORE_SCHEMECOLOR_INDEX_BRIGHTNESS" val="-0.25"/>
  <p:tag name="KSO_WM_UNIT_TEXT_FILL_FORE_SCHEMECOLOR_INDEX" val="13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19401_3*l_h_i*1_4_1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6"/>
  <p:tag name="KSO_WM_UNIT_LINE_FORE_SCHEMECOLOR_INDEX_BRIGHTNESS" val="0.8"/>
  <p:tag name="KSO_WM_UNIT_LINE_FORE_SCHEMECOLOR_INDEX" val="8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19401_3*l_h_i*1_4_3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6"/>
  <p:tag name="KSO_WM_UNIT_FILL_FORE_SCHEMECOLOR_INDEX_BRIGHTNESS" val="0.4"/>
  <p:tag name="KSO_WM_UNIT_FILL_FORE_SCHEMECOLOR_INDEX" val="8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2"/>
  <p:tag name="KSO_WM_UNIT_ID" val="diagram20219401_3*l_h_i*1_4_2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VALUE" val="1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28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3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19401_3*l_h_f*1_4_1"/>
  <p:tag name="KSO_WM_TEMPLATE_CATEGORY" val="diagram"/>
  <p:tag name="KSO_WM_TEMPLATE_INDEX" val="20219401"/>
  <p:tag name="KSO_WM_UNIT_LAYERLEVEL" val="1_1_1"/>
  <p:tag name="KSO_WM_TAG_VERSION" val="1.0"/>
  <p:tag name="KSO_WM_BEAUTIFY_FLAG" val="#wm#"/>
  <p:tag name="KSO_WM_CHIP_GROUPID" val="60bed6124737e0f4c1ebe8cc"/>
  <p:tag name="KSO_WM_CHIP_XID" val="60bed6124737e0f4c1ebe8cd"/>
  <p:tag name="KSO_WM_ASSEMBLE_CHIP_INDEX" val="acbddb0f2eca4abbad942837c8a82bc4"/>
  <p:tag name="KSO_WM_UNIT_TEXT_FILL_FORE_SCHEMECOLOR_INDEX_BRIGHTNESS" val="-0.25"/>
  <p:tag name="KSO_WM_UNIT_TEXT_FILL_FORE_SCHEMECOLOR_INDEX" val="13"/>
  <p:tag name="KSO_WM_UNIT_TEXT_FILL_TYPE" val="1"/>
  <p:tag name="KSO_WM_UNIT_USESOURCEFORMAT_APPLY" val="1"/>
</p:tagLst>
</file>

<file path=ppt/tags/tag129.xml><?xml version="1.0" encoding="utf-8"?>
<p:tagLst xmlns:p="http://schemas.openxmlformats.org/presentationml/2006/main">
  <p:tag name="KSO_WM_BEAUTIFY_FLAG" val="#wm#"/>
  <p:tag name="KSO_WM_TEMPLATE_CATEGORY" val="diagram"/>
  <p:tag name="KSO_WM_TEMPLATE_INDEX" val="20208611"/>
  <p:tag name="KSO_WM_SLIDE_ID" val="diagram20208611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33&quot;,&quot;maxSize&quot;:{&quot;size1&quot;:31.1},&quot;minSize&quot;:{&quot;size1&quot;:26.7},&quot;normalSize&quot;:{&quot;size1&quot;:26.700185185185187},&quot;subLayout&quot;:[{&quot;id&quot;:&quot;2021-04-01T15:01:33&quot;,&quot;margin&quot;:{&quot;bottom&quot;:0.021666670218110085,&quot;left&quot;:3.809999942779541,&quot;right&quot;:5.079749584197998,&quot;top&quot;:2.4691667556762695},&quot;type&quot;:0},{&quot;id&quot;:&quot;2021-04-01T15:01:33&quot;,&quot;margin&quot;:{&quot;bottom&quot;:3.5275003910064697,&quot;left&quot;:3.809999942779541,&quot;right&quot;:3.491999864578247,&quot;top&quot;:0.7058333158493042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2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false,&quot;fill_id&quot;:&quot;c4c25ca0ca5c40f185466383f79d5c7d&quot;,&quot;fill_align&quot;:&quot;lm&quot;,&quot;chip_types&quot;:[&quot;header&quot;]},{&quot;text_align&quot;:&quot;lm&quot;,&quot;text_direction&quot;:&quot;horizontal&quot;,&quot;support_big_font&quot;:false,&quot;fill_id&quot;:&quot;d48b62735a09469bb829c88fb0d6fc75&quot;,&quot;fill_align&quot;:&quot;lm&quot;,&quot;chip_types&quot;:[&quot;diagram&quot;,&quot;pictext&quot;,&quot;text&quot;,&quot;picture&quot;,&quot;chart&quot;,&quot;table&quot;,&quot;video&quot;]}]]"/>
  <p:tag name="KSO_WM_SLIDE_CAN_ADD_NAVIGATION" val="1"/>
  <p:tag name="KSO_WM_CHIP_XID" val="5ef20bd7a491bb0086638afc"/>
  <p:tag name="KSO_WM_CHIP_DECFILLPROP" val="[]"/>
  <p:tag name="KSO_WM_CHIP_GROUPID" val="5ef20bd7a491bb0086638afb"/>
  <p:tag name="KSO_WM_SLIDE_BK_DARK_LIGHT" val="2"/>
  <p:tag name="KSO_WM_SLIDE_BACKGROUND_TYPE" val="general"/>
  <p:tag name="KSO_WM_SLIDE_SUPPORT_FEATURE_TYPE" val="0"/>
  <p:tag name="KSO_WM_TEMPLATE_ASSEMBLE_XID" val="60656e7b4054ed1e2fb7f9b4"/>
  <p:tag name="KSO_WM_TEMPLATE_ASSEMBLE_GROUPID" val="60656e7b4054ed1e2fb7f9b4"/>
</p:tagLst>
</file>

<file path=ppt/tags/tag13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70849_2*l_h_f*1_2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ISPRING_PRESENTATION_TITLE" val="创意几何毕业论文答辩设计PPT模板"/>
  <p:tag name="commondata" val="eyJoZGlkIjoiZTMxMjBkMTQxMTBmMzhlYThjMTUwMjAyMDA2MGE5MDMifQ=="/>
  <p:tag name="resource_record_key" val="{&quot;70&quot;:[3322237]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70849_2*l_h_i*1_3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7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170849_2*l_h_i*1_3_2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VALUE" val="7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70849_2*l_h_f*1_3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3"/>
  <p:tag name="KSO_WM_UNIT_ID" val="diagram20170849_2*l_h_i*1_3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3"/>
  <p:tag name="KSO_WM_UNIT_ID" val="diagram20170849_2*l_h_i*1_2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3"/>
  <p:tag name="KSO_WM_UNIT_ID" val="diagram20170849_2*l_h_i*1_1_3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PLACING_PICTURE_USER_VIEWPORT" val="{&quot;height&quot;:1350.711811023622,&quot;width&quot;:1355.1133858267717}"/>
</p:tagLst>
</file>

<file path=ppt/tags/tag20.xml><?xml version="1.0" encoding="utf-8"?>
<p:tagLst xmlns:p="http://schemas.openxmlformats.org/presentationml/2006/main">
  <p:tag name="KSO_WM_SLIDE_ID" val="diagram20208557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60*540"/>
  <p:tag name="KSO_WM_SLIDE_POSITION" val="0*0"/>
  <p:tag name="KSO_WM_TAG_VERSION" val="1.0"/>
  <p:tag name="KSO_WM_BEAUTIFY_FLAG" val="#wm#"/>
  <p:tag name="KSO_WM_TEMPLATE_CATEGORY" val="diagram"/>
  <p:tag name="KSO_WM_TEMPLATE_INDEX" val="20208557"/>
  <p:tag name="KSO_WM_SLIDE_LAYOUT" val="a_d"/>
  <p:tag name="KSO_WM_SLIDE_LAYOUT_CNT" val="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01:36&quot;,&quot;maxSize&quot;:{&quot;size1&quot;:24.4},&quot;minSize&quot;:{&quot;size1&quot;:22.4},&quot;normalSize&quot;:{&quot;size1&quot;:22.4},&quot;subLayout&quot;:[{&quot;id&quot;:&quot;2021-04-01T15:01:36&quot;,&quot;margin&quot;:{&quot;bottom&quot;:0.021666670218110085,&quot;left&quot;:1.9049999713897705,&quot;right&quot;:6.984750270843506,&quot;top&quot;:1.7641668319702148},&quot;type&quot;:0},{&quot;id&quot;:&quot;2021-04-01T15:01:36&quot;,&quot;margin&quot;:{&quot;bottom&quot;:2.4691667556762695,&quot;left&quot;:1.9049999713897705,&quot;right&quot;:1.9049999713897705,&quot;top&quot;:1.741666555404663}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FILLPROP" val="[[{&quot;text_align&quot;:&quot;lm&quot;,&quot;text_direction&quot;:&quot;horizontal&quot;,&quot;support_big_font&quot;:true,&quot;fill_id&quot;:&quot;a6a0dfab663e44c2ba920b65ae69ae35&quot;,&quot;fill_align&quot;:&quot;lm&quot;,&quot;chip_types&quot;:[&quot;header&quot;]},{&quot;text_align&quot;:&quot;lm&quot;,&quot;text_direction&quot;:&quot;horizontal&quot;,&quot;support_features&quot;:[&quot;collage&quot;,&quot;carousel&quot;],&quot;support_big_font&quot;:true,&quot;fill_id&quot;:&quot;374ccdda6b66494bba78fc484e66cf01&quot;,&quot;fill_align&quot;:&quot;cm&quot;,&quot;chip_types&quot;:[&quot;diagram&quot;,&quot;pictext&quot;,&quot;text&quot;,&quot;picture&quot;,&quot;chart&quot;,&quot;table&quot;,&quot;video&quot;]}]]"/>
  <p:tag name="KSO_WM_CHIP_XID" val="5ef2fbd8f1c417157da4526f"/>
  <p:tag name="KSO_WM_CHIP_DECFILLPROP" val="[]"/>
  <p:tag name="KSO_WM_CHIP_GROUPID" val="5ef2fbd8f1c417157da4526e"/>
  <p:tag name="KSO_WM_SLIDE_BK_DARK_LIGHT" val="2"/>
  <p:tag name="KSO_WM_SLIDE_BACKGROUND_TYPE" val="general"/>
  <p:tag name="KSO_WM_SLIDE_SUPPORT_FEATURE_TYPE" val="3"/>
  <p:tag name="KSO_WM_TEMPLATE_ASSEMBLE_XID" val="60656e7b4054ed1e2fb7f9ba"/>
  <p:tag name="KSO_WM_TEMPLATE_ASSEMBLE_GROUPID" val="60656e7b4054ed1e2fb7f9ba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a*1"/>
  <p:tag name="KSO_WM_TEMPLATE_CATEGORY" val="diagram"/>
  <p:tag name="KSO_WM_TEMPLATE_INDEX" val="20218349"/>
  <p:tag name="KSO_WM_UNIT_LAYERLEVEL" val="1"/>
  <p:tag name="KSO_WM_TAG_VERSION" val="1.0"/>
  <p:tag name="KSO_WM_BEAUTIFY_FLAG" val="#wm#"/>
  <p:tag name="KSO_WM_UNIT_ISCONTENTSTITLE" val="1"/>
  <p:tag name="KSO_WM_UNIT_ISNUMDGMTITLE" val="0"/>
  <p:tag name="KSO_WM_UNIT_PRESET_TEXT" val="目录"/>
  <p:tag name="KSO_WM_UNIT_NOCLEAR" val="0"/>
  <p:tag name="KSO_WM_UNIT_VALUE" val="3"/>
  <p:tag name="KSO_WM_DIAGRAM_GROUP_CODE" val="l1-1"/>
  <p:tag name="KSO_WM_UNIT_TYPE" val="a"/>
  <p:tag name="KSO_WM_UNIT_INDEX" val="1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b*1"/>
  <p:tag name="KSO_WM_TEMPLATE_CATEGORY" val="diagram"/>
  <p:tag name="KSO_WM_TEMPLATE_INDEX" val="20218349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CONTENTS"/>
  <p:tag name="KSO_WM_UNIT_NOCLEAR" val="0"/>
  <p:tag name="KSO_WM_UNIT_VALUE" val="10"/>
  <p:tag name="KSO_WM_DIAGRAM_GROUP_CODE" val="l1-1"/>
  <p:tag name="KSO_WM_UNIT_TYPE" val="b"/>
  <p:tag name="KSO_WM_UNIT_INDEX" val="1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1_1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1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1_3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1_4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1_4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1_2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1_2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f*1_1_1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UNIT_SUBTYPE" val="a"/>
  <p:tag name="KSO_WM_UNIT_PRESET_TEXT" val="单击此处添加正文"/>
  <p:tag name="KSO_WM_UNIT_NOCLEAR" val="0"/>
  <p:tag name="KSO_WM_DIAGRAM_GROUP_CODE" val="l1-1"/>
  <p:tag name="KSO_WM_UNIT_TYPE" val="l_h_f"/>
  <p:tag name="KSO_WM_UNIT_INDEX" val="1_1_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2_1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1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2_3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3.xml><?xml version="1.0" encoding="utf-8"?>
<p:tagLst xmlns:p="http://schemas.openxmlformats.org/presentationml/2006/main">
  <p:tag name="KSO_WM_UNIT_PLACING_PICTURE_USER_VIEWPORT" val="{&quot;height&quot;:2065.844094488189,&quot;width&quot;:2072.576377952756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2_4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2_4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2_2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2_2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f*1_2_1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UNIT_SUBTYPE" val="a"/>
  <p:tag name="KSO_WM_UNIT_PRESET_TEXT" val="单击此处添加正文"/>
  <p:tag name="KSO_WM_UNIT_NOCLEAR" val="0"/>
  <p:tag name="KSO_WM_DIAGRAM_GROUP_CODE" val="l1-1"/>
  <p:tag name="KSO_WM_UNIT_TYPE" val="l_h_f"/>
  <p:tag name="KSO_WM_UNIT_INDEX" val="1_2_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3_1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1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3_3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3_4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3_4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3_2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3_2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f*1_3_1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UNIT_SUBTYPE" val="a"/>
  <p:tag name="KSO_WM_UNIT_PRESET_TEXT" val="单击此处添加正文"/>
  <p:tag name="KSO_WM_UNIT_NOCLEAR" val="0"/>
  <p:tag name="KSO_WM_DIAGRAM_GROUP_CODE" val="l1-1"/>
  <p:tag name="KSO_WM_UNIT_TYPE" val="l_h_f"/>
  <p:tag name="KSO_WM_UNIT_INDEX" val="1_3_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4_1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1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4_3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3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8557_1*i*1"/>
  <p:tag name="KSO_WM_TEMPLATE_CATEGORY" val="diagram"/>
  <p:tag name="KSO_WM_TEMPLATE_INDEX" val="2020855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f43db63a1bf644c78865d15c43542aff"/>
  <p:tag name="KSO_WM_UNIT_DECORATE_INFO" val="{&quot;ReferentInfo&quot;:{&quot;Id&quot;:&quot;slide&quot;,&quot;X&quot;:{&quot;Pos&quot;:1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CHIP_GROUPID" val="5ef2fbd8f1c417157da4526e"/>
  <p:tag name="KSO_WM_CHIP_XID" val="5ef2fbd8f1c417157da4526f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368"/>
  <p:tag name="KSO_WM_TEMPLATE_ASSEMBLE_XID" val="60656e7b4054ed1e2fb7f9ba"/>
  <p:tag name="KSO_WM_TEMPLATE_ASSEMBLE_GROUPID" val="60656e7b4054ed1e2fb7f9ba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4_4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TYPE" val="l_h_i"/>
  <p:tag name="KSO_WM_UNIT_INDEX" val="1_4_4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i*1_4_2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DIAGRAM_GROUP_CODE" val="l1-1"/>
  <p:tag name="KSO_WM_UNIT_SUBTYPE" val="d"/>
  <p:tag name="KSO_WM_UNIT_TYPE" val="l_h_i"/>
  <p:tag name="KSO_WM_UNIT_INDEX" val="1_4_2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18349_3*l_h_f*1_4_1"/>
  <p:tag name="KSO_WM_TEMPLATE_CATEGORY" val="diagram"/>
  <p:tag name="KSO_WM_TEMPLATE_INDEX" val="20218349"/>
  <p:tag name="KSO_WM_UNIT_LAYERLEVEL" val="1_1_1"/>
  <p:tag name="KSO_WM_TAG_VERSION" val="1.0"/>
  <p:tag name="KSO_WM_BEAUTIFY_FLAG" val="#wm#"/>
  <p:tag name="KSO_WM_UNIT_SUBTYPE" val="a"/>
  <p:tag name="KSO_WM_UNIT_PRESET_TEXT" val="单击此处添加正文"/>
  <p:tag name="KSO_WM_UNIT_NOCLEAR" val="0"/>
  <p:tag name="KSO_WM_DIAGRAM_GROUP_CODE" val="l1-1"/>
  <p:tag name="KSO_WM_UNIT_TYPE" val="l_h_f"/>
  <p:tag name="KSO_WM_UNIT_INDEX" val="1_4_1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76.0746456692914,&quot;left&quot;:310.53259842519685,&quot;top&quot;:88.19377952755906,&quot;width&quot;:409.43464566929134}"/>
</p:tagLst>
</file>

<file path=ppt/tags/tag43.xml><?xml version="1.0" encoding="utf-8"?>
<p:tagLst xmlns:p="http://schemas.openxmlformats.org/presentationml/2006/main">
  <p:tag name="KSO_WM_TAG_VERSION" val="1.0"/>
  <p:tag name="KSO_WM_SLIDE_ITEM_CNT" val="4"/>
  <p:tag name="KSO_WM_SLIDE_LAYOUT" val="a_b_l"/>
  <p:tag name="KSO_WM_SLIDE_LAYOUT_CNT" val="1_1_1"/>
  <p:tag name="KSO_WM_SLIDE_TYPE" val="contents"/>
  <p:tag name="KSO_WM_BEAUTIFY_FLAG" val="#wm#"/>
  <p:tag name="KSO_WM_TEMPLATE_CATEGORY" val="diagram"/>
  <p:tag name="KSO_WM_TEMPLATE_INDEX" val="20218349"/>
  <p:tag name="KSO_WM_SLIDE_ID" val="diagram20218349_3"/>
  <p:tag name="KSO_WM_SLIDE_INDEX" val="3"/>
  <p:tag name="KSO_WM_DIAGRAM_GROUP_CODE" val="l1-1"/>
  <p:tag name="KSO_WM_TEMPLATE_SUBCATEGORY" val="0"/>
  <p:tag name="KSO_WM_TEMPLATE_MASTER_TYPE" val="0"/>
  <p:tag name="KSO_WM_TEMPLATE_COLOR_TYPE" val="0"/>
  <p:tag name="KSO_WM_SLIDE_DIAGTYPE" val="l"/>
  <p:tag name="KSO_WM_SLIDE_SUBTYPE" val="diag"/>
</p:tagLst>
</file>

<file path=ppt/tags/tag44.xml><?xml version="1.0" encoding="utf-8"?>
<p:tagLst xmlns:p="http://schemas.openxmlformats.org/presentationml/2006/main">
  <p:tag name="KSO_WM_UNIT_TEXTBOXSTYLE_SHAPETYPE" val="0"/>
  <p:tag name="KSO_WM_UNIT_TEXTBOXSTYLE_TEMPLATETYPE" val="1"/>
  <p:tag name="KSO_WM_UNIT_PRESET_TEXT" val="点击此处添加正文，文字是您思想的提炼，为了演示发布的良好效果，请言简意赅的阐述您的观点。&#13;您的正文已经经简明扼要，字字珠玑，但信息却千丝万缕、错综复杂，需要用更多的文字来表述；但请您尽可能提炼思想的精髓。"/>
  <p:tag name="KSO_WM_UNIT_NOCLEAR" val="1"/>
  <p:tag name="KSO_WM_UNIT_VALUE" val="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mixed20201947_68*f*1"/>
  <p:tag name="KSO_WM_TEMPLATE_CATEGORY" val="mixed"/>
  <p:tag name="KSO_WM_TEMPLATE_INDEX" val="20201947"/>
  <p:tag name="KSO_WM_UNIT_LAYERLEVEL" val="1"/>
  <p:tag name="KSO_WM_TAG_VERSION" val="1.0"/>
  <p:tag name="KSO_WM_BEAUTIFY_FLAG" val="#wm#"/>
  <p:tag name="KSO_WM_UNIT_TEXTBOXSTYLE_GUID" val="{ea3c5b5e-7fec-4eeb-b7f2-864c09b2ce80}"/>
  <p:tag name="KSO_WM_UNIT_TEXTBOXSTYLE_TYPE" val="8"/>
  <p:tag name="KSO_WM_UNIT_TEXT_FILL_FORE_SCHEMECOLOR_INDEX_BRIGHTNESS" val="0.25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6"/>
  <p:tag name="KSO_WM_UNIT_ID" val="diagram20219434_2*l_h_i*1_2_6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2"/>
  <p:tag name="KSO_WM_UNIT_TEXT_FILL_FORE_SCHEMECOLOR_INDEX_BRIGHTNESS" val="-0.25"/>
  <p:tag name="KSO_WM_UNIT_TEXT_FILL_FORE_SCHEMECOLOR_INDEX" val="5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20219434_2*l_h_i*1_2_5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47.xml><?xml version="1.0" encoding="utf-8"?>
<p:tagLst xmlns:p="http://schemas.openxmlformats.org/presentationml/2006/main">
  <p:tag name="KSO_WM_UNIT_SUBTYPE" val="a"/>
  <p:tag name="KSO_WM_UNIT_NOCLEAR" val="0"/>
  <p:tag name="KSO_WM_UNIT_VALUE" val="1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19434_2*l_h_f*1_3_1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UNIT_PRESET_TEXT" val="单击此处输入你的正文，文字是您思想的提炼，为最终演示发布的良好效果，请尽量言简意赅的阐述观点；根据需要可酌情增减文字，以便观者可以准确理解您所传达的信息。单击此处输入你的正文，文字就是您您思想的提炼。"/>
  <p:tag name="KSO_WM_CHIP_GROUPID" val="60bed5134737e0f4c1ebe8b9"/>
  <p:tag name="KSO_WM_CHIP_XID" val="60bed5134737e0f4c1ebe8ba"/>
  <p:tag name="KSO_WM_ASSEMBLE_CHIP_INDEX" val="30f0e9c97e96423b9e58a8fcf4a1d796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6"/>
  <p:tag name="KSO_WM_UNIT_ID" val="diagram20219434_2*l_h_i*1_3_6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2"/>
  <p:tag name="KSO_WM_UNIT_TEXT_FILL_FORE_SCHEMECOLOR_INDEX_BRIGHTNESS" val="-0.25"/>
  <p:tag name="KSO_WM_UNIT_TEXT_FILL_FORE_SCHEMECOLOR_INDEX" val="5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2"/>
  <p:tag name="KSO_WM_UNIT_ID" val="diagram20219434_2*l_h_i*1_3_12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8557_1*i*2"/>
  <p:tag name="KSO_WM_TEMPLATE_CATEGORY" val="diagram"/>
  <p:tag name="KSO_WM_TEMPLATE_INDEX" val="2020855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bfc6aae100d546ff901883ad23056572"/>
  <p:tag name="KSO_WM_UNIT_DECORATE_INFO" val="{&quot;ReferentInfo&quot;:{&quot;Id&quot;:&quot;slide&quot;,&quot;X&quot;:{&quot;Pos&quot;:2},&quot;Y&quot;:{&quot;Pos&quot;:0}},&quot;DecorateInfoX&quot;:{&quot;Pos&quot;:2,&quot;IsAbs&quot;:false},&quot;DecorateInfoY&quot;:{&quot;Pos&quot;:0,&quot;IsAbs&quot;:false},&quot;DecorateInfoW&quot;:{&quot;IsAbs&quot;:false},&quot;DecorateInfoH&quot;:{&quot;IsAbs&quot;:false},&quot;whChangeMode&quot;:1}"/>
  <p:tag name="KSO_WM_CHIP_GROUPID" val="5ef2fbd8f1c417157da4526e"/>
  <p:tag name="KSO_WM_CHIP_XID" val="5ef2fbd8f1c417157da4526f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4"/>
  <p:tag name="KSO_WM_UNIT_TEXT_FILL_TYPE" val="1"/>
  <p:tag name="KSO_WM_UNIT_VALUE" val="552"/>
  <p:tag name="KSO_WM_TEMPLATE_ASSEMBLE_XID" val="60656e7b4054ed1e2fb7f9ba"/>
  <p:tag name="KSO_WM_TEMPLATE_ASSEMBLE_GROUPID" val="60656e7b4054ed1e2fb7f9ba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3"/>
  <p:tag name="KSO_WM_UNIT_ID" val="diagram20219434_2*l_h_i*1_3_13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1"/>
  <p:tag name="KSO_WM_UNIT_ID" val="diagram20219434_2*l_h_i*1_3_11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5"/>
  <p:tag name="KSO_WM_UNIT_ID" val="diagram20219434_2*l_h_i*1_3_15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6"/>
  <p:tag name="KSO_WM_UNIT_ID" val="diagram20219434_2*l_h_i*1_3_16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4"/>
  <p:tag name="KSO_WM_UNIT_ID" val="diagram20219434_2*l_h_i*1_3_14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8"/>
  <p:tag name="KSO_WM_UNIT_ID" val="diagram20219434_2*l_h_i*1_3_18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7"/>
  <p:tag name="KSO_WM_UNIT_ID" val="diagram20219434_2*l_h_i*1_3_17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9"/>
  <p:tag name="KSO_WM_UNIT_ID" val="diagram20219434_2*l_h_i*1_3_19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19434_2*l_h_i*1_3_2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19434_2*l_h_i*1_3_1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8557_1*i*3"/>
  <p:tag name="KSO_WM_TEMPLATE_CATEGORY" val="diagram"/>
  <p:tag name="KSO_WM_TEMPLATE_INDEX" val="20208557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535f6c6c1df4e639245ebd192f17f4a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db1ada81bbf14f0abd7a995662501014&quot;,&quot;X&quot;:{&quot;Pos&quot;:1},&quot;Y&quot;:{&quot;Pos&quot;:1}},&quot;whChangeMode&quot;:0}"/>
  <p:tag name="KSO_WM_CHIP_GROUPID" val="5ef2fbd8f1c417157da4526e"/>
  <p:tag name="KSO_WM_CHIP_XID" val="5ef2fbd8f1c417157da4526f"/>
  <p:tag name="KSO_WM_UNIT_FILL_FORE_SCHEMECOLOR_INDEX_BRIGHTNESS" val="0"/>
  <p:tag name="KSO_WM_UNIT_FILL_FORE_SCHEMECOLOR_INDEX" val="16"/>
  <p:tag name="KSO_WM_UNIT_FILL_TYPE" val="1"/>
  <p:tag name="KSO_WM_UNIT_SHADOW_SCHEMECOLOR_INDEX_BRIGHTNESS" val="0.05"/>
  <p:tag name="KSO_WM_UNIT_SHADOW_SCHEMECOLOR_INDEX" val="13"/>
  <p:tag name="KSO_WM_UNIT_TEXT_FILL_FORE_SCHEMECOLOR_INDEX_BRIGHTNESS" val="0"/>
  <p:tag name="KSO_WM_UNIT_TEXT_FILL_FORE_SCHEMECOLOR_INDEX" val="14"/>
  <p:tag name="KSO_WM_UNIT_TEXT_FILL_TYPE" val="1"/>
  <p:tag name="KSO_WM_UNIT_VALUE" val="840"/>
  <p:tag name="KSO_WM_TEMPLATE_ASSEMBLE_XID" val="60656e7b4054ed1e2fb7f9ba"/>
  <p:tag name="KSO_WM_TEMPLATE_ASSEMBLE_GROUPID" val="60656e7b4054ed1e2fb7f9ba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19434_2*l_h_i*1_3_4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219434_2*l_h_i*1_3_5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19434_2*l_h_i*1_3_3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7"/>
  <p:tag name="KSO_WM_UNIT_ID" val="diagram20219434_2*l_h_i*1_3_7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8"/>
  <p:tag name="KSO_WM_UNIT_ID" val="diagram20219434_2*l_h_i*1_3_8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0"/>
  <p:tag name="KSO_WM_UNIT_ID" val="diagram20219434_2*l_h_i*1_3_10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9"/>
  <p:tag name="KSO_WM_UNIT_ID" val="diagram20219434_2*l_h_i*1_3_9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67.xml><?xml version="1.0" encoding="utf-8"?>
<p:tagLst xmlns:p="http://schemas.openxmlformats.org/presentationml/2006/main">
  <p:tag name="KSO_WM_UNIT_SUBTYPE" val="a"/>
  <p:tag name="KSO_WM_UNIT_NOCLEAR" val="0"/>
  <p:tag name="KSO_WM_UNIT_VALUE" val="11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19434_2*l_h_f*1_4_1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UNIT_PRESET_TEXT" val="单击此处输入你的正文，文字是您思想的提炼，为最终演示发布的良好效果，请尽量言简意赅的阐述观点；根据需要可酌情增减文字，以便观者可以准确理解您所传达的信息。单击此处输入你的正文，文字就是您您思想的提炼。"/>
  <p:tag name="KSO_WM_CHIP_GROUPID" val="60bed5134737e0f4c1ebe8b9"/>
  <p:tag name="KSO_WM_CHIP_XID" val="60bed5134737e0f4c1ebe8ba"/>
  <p:tag name="KSO_WM_ASSEMBLE_CHIP_INDEX" val="30f0e9c97e96423b9e58a8fcf4a1d796"/>
  <p:tag name="KSO_WM_UNIT_TEXT_FILL_FORE_SCHEMECOLOR_INDEX_BRIGHTNESS" val="0.25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6"/>
  <p:tag name="KSO_WM_UNIT_ID" val="diagram20219434_2*l_h_i*1_4_6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2"/>
  <p:tag name="KSO_WM_UNIT_TEXT_FILL_FORE_SCHEMECOLOR_INDEX_BRIGHTNESS" val="-0.25"/>
  <p:tag name="KSO_WM_UNIT_TEXT_FILL_FORE_SCHEMECOLOR_INDEX" val="5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2"/>
  <p:tag name="KSO_WM_UNIT_ID" val="diagram20219434_2*l_h_i*1_4_12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8557_1*a*1"/>
  <p:tag name="KSO_WM_TEMPLATE_CATEGORY" val="diagram"/>
  <p:tag name="KSO_WM_TEMPLATE_INDEX" val="20208557"/>
  <p:tag name="KSO_WM_UNIT_LAYERLEVEL" val="1"/>
  <p:tag name="KSO_WM_TAG_VERSION" val="1.0"/>
  <p:tag name="KSO_WM_BEAUTIFY_FLAG" val="#wm#"/>
  <p:tag name="KSO_WM_UNIT_PRESET_TEXT" val="单击添加大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9381492a5ea146c5ae329fc626d91fe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70cee656157447a694cf5bf5ffa69147"/>
  <p:tag name="KSO_WM_UNIT_SUPPORT_BIG_FONT" val="1"/>
  <p:tag name="KSO_WM_UNIT_TEXT_FILL_FORE_SCHEMECOLOR_INDEX_BRIGHTNESS" val="0"/>
  <p:tag name="KSO_WM_UNIT_TEXT_FILL_FORE_SCHEMECOLOR_INDEX" val="13"/>
  <p:tag name="KSO_WM_UNIT_TEXT_FILL_TYPE" val="1"/>
  <p:tag name="KSO_WM_TEMPLATE_ASSEMBLE_XID" val="60656e7b4054ed1e2fb7f9ba"/>
  <p:tag name="KSO_WM_TEMPLATE_ASSEMBLE_GROUPID" val="60656e7b4054ed1e2fb7f9ba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3"/>
  <p:tag name="KSO_WM_UNIT_ID" val="diagram20219434_2*l_h_i*1_4_13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1"/>
  <p:tag name="KSO_WM_UNIT_ID" val="diagram20219434_2*l_h_i*1_4_11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5"/>
  <p:tag name="KSO_WM_UNIT_ID" val="diagram20219434_2*l_h_i*1_4_15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6"/>
  <p:tag name="KSO_WM_UNIT_ID" val="diagram20219434_2*l_h_i*1_4_16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4"/>
  <p:tag name="KSO_WM_UNIT_ID" val="diagram20219434_2*l_h_i*1_4_14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8"/>
  <p:tag name="KSO_WM_UNIT_ID" val="diagram20219434_2*l_h_i*1_4_18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7"/>
  <p:tag name="KSO_WM_UNIT_ID" val="diagram20219434_2*l_h_i*1_4_17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9"/>
  <p:tag name="KSO_WM_UNIT_ID" val="diagram20219434_2*l_h_i*1_4_19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19434_2*l_h_i*1_4_2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19434_2*l_h_i*1_4_1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70849_2*l_h_i*1_1_1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4"/>
  <p:tag name="KSO_WM_UNIT_ID" val="diagram20219434_2*l_h_i*1_4_4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5"/>
  <p:tag name="KSO_WM_UNIT_ID" val="diagram20219434_2*l_h_i*1_4_5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19434_2*l_h_i*1_4_3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0.4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7"/>
  <p:tag name="KSO_WM_UNIT_ID" val="diagram20219434_2*l_h_i*1_4_7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8"/>
  <p:tag name="KSO_WM_UNIT_ID" val="diagram20219434_2*l_h_i*1_4_8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0"/>
  <p:tag name="KSO_WM_UNIT_ID" val="diagram20219434_2*l_h_i*1_4_10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9"/>
  <p:tag name="KSO_WM_UNIT_ID" val="diagram20219434_2*l_h_i*1_4_9"/>
  <p:tag name="KSO_WM_TEMPLATE_CATEGORY" val="diagram"/>
  <p:tag name="KSO_WM_TEMPLATE_INDEX" val="20219434"/>
  <p:tag name="KSO_WM_UNIT_LAYERLEVEL" val="1_1_1"/>
  <p:tag name="KSO_WM_TAG_VERSION" val="1.0"/>
  <p:tag name="KSO_WM_BEAUTIFY_FLAG" val="#wm#"/>
  <p:tag name="KSO_WM_CHIP_GROUPID" val="60bed5134737e0f4c1ebe8b9"/>
  <p:tag name="KSO_WM_CHIP_XID" val="60bed5134737e0f4c1ebe8ba"/>
  <p:tag name="KSO_WM_ASSEMBLE_CHIP_INDEX" val="30f0e9c97e96423b9e58a8fcf4a1d796"/>
  <p:tag name="KSO_WM_UNIT_VALUE" val="0"/>
  <p:tag name="KSO_WM_UNIT_FILL_FORE_SCHEMECOLOR_INDEX_BRIGHTNESS" val="-0.25"/>
  <p:tag name="KSO_WM_UNIT_FILL_FORE_SCHEMECOLOR_INDEX" val="5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  <p:tag name="KSO_WM_DIAGRAM_VIRTUALLY_FRAME" val="{&quot;height&quot;:307.6292913385827,&quot;left&quot;:36.01228346456693,&quot;top&quot;:71.1327559055118,&quot;width&quot;:648.0299212598425}"/>
</p:tagLst>
</file>

<file path=ppt/tags/tag87.xml><?xml version="1.0" encoding="utf-8"?>
<p:tagLst xmlns:p="http://schemas.openxmlformats.org/presentationml/2006/main">
  <p:tag name="KSO_WM_UNIT_TEXTBOXSTYLE_GUID" val="{cfbfcdea-3eff-493e-9f15-9fa18ac62ac5}"/>
</p:tagLst>
</file>

<file path=ppt/tags/tag88.xml><?xml version="1.0" encoding="utf-8"?>
<p:tagLst xmlns:p="http://schemas.openxmlformats.org/presentationml/2006/main">
  <p:tag name="KSO_WM_UNIT_TEXTBOXSTYLE_SHAPETYPE" val="1"/>
  <p:tag name="KSO_WM_UNIT_TEXTBOXSTYLE_ADJUSTLEFT" val="0_-30.14999"/>
  <p:tag name="KSO_WM_UNIT_TEXTBOXSTYLE_ADJUSTTOP" val="0_-20.3"/>
  <p:tag name="KSO_WM_UNIT_TEXTBOXSTYLE_ADJUSTWIDTH" val="100_60.30002"/>
  <p:tag name="KSO_WM_UNIT_TEXTBOXSTYLE_ADJUSTHEIGTH" val="100_40.59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mixed20201941_51*i*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fbfcdea-3eff-493e-9f15-9fa18ac62ac5}"/>
  <p:tag name="KSO_WM_UNIT_LINE_FORE_SCHEMECOLOR_INDEX_BRIGHTNESS" val="0.6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p="http://schemas.openxmlformats.org/presentationml/2006/main">
  <p:tag name="KSO_WM_UNIT_TEXTBOXSTYLE_SHAPETYPE" val="1"/>
  <p:tag name="KSO_WM_UNIT_TEXTBOXSTYLE_ADJUSTLEFT" val="0_-39.29999"/>
  <p:tag name="KSO_WM_UNIT_TEXTBOXSTYLE_ADJUSTTOP" val="0_-30.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mixed20201941_51*i*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fbfcdea-3eff-493e-9f15-9fa18ac62ac5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170849_2*l_h_i*1_1_2"/>
  <p:tag name="KSO_WM_TEMPLATE_CATEGORY" val="diagram"/>
  <p:tag name="KSO_WM_TEMPLATE_INDEX" val="20170849"/>
  <p:tag name="KSO_WM_UNIT_LAYERLEVEL" val="1_1_1"/>
  <p:tag name="KSO_WM_TAG_VERSION" val="1.0"/>
  <p:tag name="KSO_WM_BEAUTIFY_FLAG" val="#wm#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13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UNIT_TEXTBOXSTYLE_SHAPETYPE" val="1"/>
  <p:tag name="KSO_WM_UNIT_TEXTBOXSTYLE_ADJUSTLEFT" val="0_-39.29999"/>
  <p:tag name="KSO_WM_UNIT_TEXTBOXSTYLE_ADJUSTTOP" val="0_-30.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mixed20201941_51*i*3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TEXTBOXSTYLE_SHAPETYPE" val="1"/>
  <p:tag name="KSO_WM_UNIT_TEXTBOXSTYLE_ADJUSTLEFT" val="0_-23.49998"/>
  <p:tag name="KSO_WM_UNIT_TEXTBOXSTYLE_ADJUSTTOP" val="0_-30.7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mixed20201941_51*i*4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UNIT_TEXTBOXSTYLE_SHAPETYPE" val="1"/>
  <p:tag name="KSO_WM_UNIT_TEXTBOXSTYLE_ADJUSTLEFT" val="0_-39.29999"/>
  <p:tag name="KSO_WM_UNIT_TEXTBOXSTYLE_ADJUSTTOP" val="100_9.79998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mixed20201941_51*i*5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fbfcdea-3eff-493e-9f15-9fa18ac62ac5}"/>
</p:tagLst>
</file>

<file path=ppt/tags/tag93.xml><?xml version="1.0" encoding="utf-8"?>
<p:tagLst xmlns:p="http://schemas.openxmlformats.org/presentationml/2006/main">
  <p:tag name="KSO_WM_UNIT_TEXTBOXSTYLE_SHAPETYPE" val="1"/>
  <p:tag name="KSO_WM_UNIT_TEXTBOXSTYLE_ADJUSTLEFT" val="0_-39.29999"/>
  <p:tag name="KSO_WM_UNIT_TEXTBOXSTYLE_ADJUSTTOP" val="100_9.79998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mixed20201941_51*i*6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.xml><?xml version="1.0" encoding="utf-8"?>
<p:tagLst xmlns:p="http://schemas.openxmlformats.org/presentationml/2006/main">
  <p:tag name="KSO_WM_UNIT_TEXTBOXSTYLE_SHAPETYPE" val="1"/>
  <p:tag name="KSO_WM_UNIT_TEXTBOXSTYLE_ADJUSTLEFT" val="0_-23.49998"/>
  <p:tag name="KSO_WM_UNIT_TEXTBOXSTYLE_ADJUSTTOP" val="100_9.79998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mixed20201941_51*i*7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TEXTBOXSTYLE_SHAPETYPE" val="1"/>
  <p:tag name="KSO_WM_UNIT_TEXTBOXSTYLE_ADJUSTLEFT" val="100_4.200012"/>
  <p:tag name="KSO_WM_UNIT_TEXTBOXSTYLE_ADJUSTTOP" val="100_9.79998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mixed20201941_51*i*8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fbfcdea-3eff-493e-9f15-9fa18ac62ac5}"/>
</p:tagLst>
</file>

<file path=ppt/tags/tag96.xml><?xml version="1.0" encoding="utf-8"?>
<p:tagLst xmlns:p="http://schemas.openxmlformats.org/presentationml/2006/main">
  <p:tag name="KSO_WM_UNIT_TEXTBOXSTYLE_SHAPETYPE" val="1"/>
  <p:tag name="KSO_WM_UNIT_TEXTBOXSTYLE_ADJUSTLEFT" val="100_20"/>
  <p:tag name="KSO_WM_UNIT_TEXTBOXSTYLE_ADJUSTTOP" val="100_9.79998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mixed20201941_51*i*9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p="http://schemas.openxmlformats.org/presentationml/2006/main">
  <p:tag name="KSO_WM_UNIT_TEXTBOXSTYLE_SHAPETYPE" val="1"/>
  <p:tag name="KSO_WM_UNIT_TEXTBOXSTYLE_ADJUSTLEFT" val="100_4.200012"/>
  <p:tag name="KSO_WM_UNIT_TEXTBOXSTYLE_ADJUSTTOP" val="100_9.799988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mixed20201941_51*i*10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FILL_FORE_SCHEMECOLOR_INDEX_BRIGHTNESS" val="0.6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UNIT_TEXTBOXSTYLE_SHAPETYPE" val="1"/>
  <p:tag name="KSO_WM_UNIT_TEXTBOXSTYLE_ADJUSTLEFT" val="100_4.200012"/>
  <p:tag name="KSO_WM_UNIT_TEXTBOXSTYLE_ADJUSTTOP" val="0_-29.6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mixed20201941_51*i*11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TEXTBOXSTYLE_GUID" val="{cfbfcdea-3eff-493e-9f15-9fa18ac62ac5}"/>
</p:tagLst>
</file>

<file path=ppt/tags/tag99.xml><?xml version="1.0" encoding="utf-8"?>
<p:tagLst xmlns:p="http://schemas.openxmlformats.org/presentationml/2006/main">
  <p:tag name="KSO_WM_UNIT_TEXTBOXSTYLE_SHAPETYPE" val="1"/>
  <p:tag name="KSO_WM_UNIT_TEXTBOXSTYLE_ADJUSTLEFT" val="100_20"/>
  <p:tag name="KSO_WM_UNIT_TEXTBOXSTYLE_ADJUSTTOP" val="0_-29.64999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mixed20201941_51*i*12"/>
  <p:tag name="KSO_WM_TEMPLATE_CATEGORY" val="mixed"/>
  <p:tag name="KSO_WM_TEMPLATE_INDEX" val="2020194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3A6CAA"/>
      </a:accent1>
      <a:accent2>
        <a:srgbClr val="4586C5"/>
      </a:accent2>
      <a:accent3>
        <a:srgbClr val="464646"/>
      </a:accent3>
      <a:accent4>
        <a:srgbClr val="29528A"/>
      </a:accent4>
      <a:accent5>
        <a:srgbClr val="254167"/>
      </a:accent5>
      <a:accent6>
        <a:srgbClr val="373737"/>
      </a:accent6>
      <a:hlink>
        <a:srgbClr val="3A6CAA"/>
      </a:hlink>
      <a:folHlink>
        <a:srgbClr val="BFBFBF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A6CAA"/>
    </a:accent1>
    <a:accent2>
      <a:srgbClr val="4586C5"/>
    </a:accent2>
    <a:accent3>
      <a:srgbClr val="464646"/>
    </a:accent3>
    <a:accent4>
      <a:srgbClr val="29528A"/>
    </a:accent4>
    <a:accent5>
      <a:srgbClr val="254167"/>
    </a:accent5>
    <a:accent6>
      <a:srgbClr val="373737"/>
    </a:accent6>
    <a:hlink>
      <a:srgbClr val="3A6C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A6CAA"/>
    </a:accent1>
    <a:accent2>
      <a:srgbClr val="4586C5"/>
    </a:accent2>
    <a:accent3>
      <a:srgbClr val="464646"/>
    </a:accent3>
    <a:accent4>
      <a:srgbClr val="29528A"/>
    </a:accent4>
    <a:accent5>
      <a:srgbClr val="254167"/>
    </a:accent5>
    <a:accent6>
      <a:srgbClr val="373737"/>
    </a:accent6>
    <a:hlink>
      <a:srgbClr val="3A6C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A6CAA"/>
    </a:accent1>
    <a:accent2>
      <a:srgbClr val="4586C5"/>
    </a:accent2>
    <a:accent3>
      <a:srgbClr val="464646"/>
    </a:accent3>
    <a:accent4>
      <a:srgbClr val="29528A"/>
    </a:accent4>
    <a:accent5>
      <a:srgbClr val="254167"/>
    </a:accent5>
    <a:accent6>
      <a:srgbClr val="373737"/>
    </a:accent6>
    <a:hlink>
      <a:srgbClr val="3A6C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3A6CAA"/>
    </a:accent1>
    <a:accent2>
      <a:srgbClr val="4586C5"/>
    </a:accent2>
    <a:accent3>
      <a:srgbClr val="464646"/>
    </a:accent3>
    <a:accent4>
      <a:srgbClr val="29528A"/>
    </a:accent4>
    <a:accent5>
      <a:srgbClr val="254167"/>
    </a:accent5>
    <a:accent6>
      <a:srgbClr val="373737"/>
    </a:accent6>
    <a:hlink>
      <a:srgbClr val="3A6C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2467</Words>
  <Application>WPS 演示</Application>
  <PresentationFormat>全屏显示(16:10)</PresentationFormat>
  <Paragraphs>327</Paragraphs>
  <Slides>23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Wingdings</vt:lpstr>
      <vt:lpstr>幼圆</vt:lpstr>
      <vt:lpstr>Segoe UI</vt:lpstr>
      <vt:lpstr>等线</vt:lpstr>
      <vt:lpstr>Times New Roman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创意几何毕业论文答辩设计PPT模板</dc:title>
  <dc:creator/>
  <cp:lastModifiedBy>paul</cp:lastModifiedBy>
  <cp:revision>710</cp:revision>
  <dcterms:created xsi:type="dcterms:W3CDTF">2015-01-22T07:34:00Z</dcterms:created>
  <dcterms:modified xsi:type="dcterms:W3CDTF">2024-07-12T12:56:37Z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45A27C848DBC49A2A430EDC2E49A56E7_13</vt:lpwstr>
  </property>
</Properties>
</file>